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3"/>
  </p:handoutMasterIdLst>
  <p:sldIdLst>
    <p:sldId id="256" r:id="rId2"/>
    <p:sldId id="276" r:id="rId3"/>
    <p:sldId id="292" r:id="rId4"/>
    <p:sldId id="293" r:id="rId5"/>
    <p:sldId id="279" r:id="rId6"/>
    <p:sldId id="280" r:id="rId7"/>
    <p:sldId id="281" r:id="rId8"/>
    <p:sldId id="282" r:id="rId9"/>
    <p:sldId id="283" r:id="rId10"/>
    <p:sldId id="294" r:id="rId11"/>
    <p:sldId id="295" r:id="rId12"/>
    <p:sldId id="296" r:id="rId13"/>
    <p:sldId id="297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EDE43-3C11-4D61-B890-7978119EB59F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A1DB1-59AC-4DB8-8B91-26345F1AA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38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9/6/2011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Chapters 6 &amp; 7</a:t>
            </a:r>
          </a:p>
          <a:p>
            <a:r>
              <a:rPr lang="en-US" dirty="0" smtClean="0"/>
              <a:t>Layout of </a:t>
            </a:r>
          </a:p>
          <a:p>
            <a:r>
              <a:rPr lang="en-US" dirty="0" smtClean="0"/>
              <a:t>a Unit-Load Area</a:t>
            </a:r>
          </a:p>
          <a:p>
            <a:r>
              <a:rPr lang="en-US" dirty="0" smtClean="0"/>
              <a:t>&amp;</a:t>
            </a:r>
          </a:p>
          <a:p>
            <a:r>
              <a:rPr lang="en-US" dirty="0" smtClean="0"/>
              <a:t>A Carton-Pick-From-Pallet Area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Warehouse and Distribution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43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609600"/>
            <a:ext cx="6093396" cy="292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529608"/>
            <a:ext cx="6093396" cy="292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Varying Depth of Storage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marL="285750" indent="-285750">
              <a:buClr>
                <a:schemeClr val="bg1"/>
              </a:buClr>
              <a:buFont typeface="Courier New" pitchFamily="49" charset="0"/>
              <a:buChar char="o"/>
            </a:pPr>
            <a:r>
              <a:rPr lang="en-US" dirty="0" smtClean="0"/>
              <a:t>Aisle needs are fixed</a:t>
            </a:r>
          </a:p>
          <a:p>
            <a:pPr marL="285750" indent="-285750">
              <a:buClr>
                <a:schemeClr val="bg1"/>
              </a:buClr>
              <a:buFont typeface="Courier New" pitchFamily="49" charset="0"/>
              <a:buChar char="o"/>
            </a:pPr>
            <a:r>
              <a:rPr lang="en-US" dirty="0" smtClean="0"/>
              <a:t>Deeper storage = more storage space</a:t>
            </a:r>
          </a:p>
          <a:p>
            <a:pPr marL="285750" indent="-285750">
              <a:buClr>
                <a:schemeClr val="bg1"/>
              </a:buClr>
              <a:buFont typeface="Courier New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308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830586"/>
            <a:ext cx="6849070" cy="3197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Lane Depth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301752" y="5105400"/>
                <a:ext cx="8503920" cy="1219200"/>
              </a:xfrm>
            </p:spPr>
            <p:txBody>
              <a:bodyPr>
                <a:noAutofit/>
              </a:bodyPr>
              <a:lstStyle/>
              <a:p>
                <a:r>
                  <a:rPr lang="en-US" sz="1800" dirty="0" smtClean="0"/>
                  <a:t>Theorem 6.1 The most space-efficient lane depth for sku </a:t>
                </a:r>
                <a:r>
                  <a:rPr lang="en-US" sz="1800" i="1" dirty="0" smtClean="0"/>
                  <a:t>i</a:t>
                </a:r>
                <a:r>
                  <a:rPr lang="en-US" sz="1800" dirty="0" smtClean="0"/>
                  <a:t> with </a:t>
                </a:r>
                <a:r>
                  <a:rPr lang="en-US" sz="1800" i="1" dirty="0" smtClean="0"/>
                  <a:t>q</a:t>
                </a:r>
                <a:r>
                  <a:rPr lang="en-US" sz="1800" i="1" baseline="-25000" dirty="0" smtClean="0"/>
                  <a:t>i</a:t>
                </a:r>
                <a:r>
                  <a:rPr lang="en-US" sz="1800" dirty="0" smtClean="0"/>
                  <a:t> pallets stackable </a:t>
                </a:r>
                <a:r>
                  <a:rPr lang="en-US" sz="1800" i="1" dirty="0" err="1" smtClean="0"/>
                  <a:t>z</a:t>
                </a:r>
                <a:r>
                  <a:rPr lang="en-US" sz="1800" i="1" baseline="-25000" dirty="0" err="1" smtClean="0"/>
                  <a:t>i</a:t>
                </a:r>
                <a:r>
                  <a:rPr lang="en-US" sz="1800" dirty="0" smtClean="0"/>
                  <a:t> high is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en-US" sz="1200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a:rPr lang="en-US" sz="1200" i="1" smtClean="0">
                              <a:latin typeface="Cambria Math"/>
                            </a:rPr>
                            <m:t>2</m:t>
                          </m:r>
                        </m:deg>
                        <m:e>
                          <m:d>
                            <m:dPr>
                              <m:ctrlPr>
                                <a:rPr lang="en-US" sz="12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 b="0" i="1" smtClean="0">
                                      <a:latin typeface="Cambria Math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US" sz="12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  <m:d>
                            <m:dPr>
                              <m:ctrlPr>
                                <a:rPr lang="en-US" sz="12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20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latin typeface="Cambria Math"/>
                                        </a:rPr>
                                        <m:t>𝑞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20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latin typeface="Cambria Math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rad>
                    </m:oMath>
                  </m:oMathPara>
                </a14:m>
                <a:endParaRPr lang="en-US" sz="12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301752" y="5105400"/>
                <a:ext cx="8503920" cy="1219200"/>
              </a:xfrm>
              <a:blipFill rotWithShape="1">
                <a:blip r:embed="rId3"/>
                <a:stretch>
                  <a:fillRect l="-215" t="-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430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&amp; 4-Deep Dominate 1 &amp; 3-Deep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28800"/>
            <a:ext cx="6066697" cy="4176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37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6.1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4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833265"/>
            <a:ext cx="7143750" cy="34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is better layout?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981200" y="5284149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receiving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00800" y="5251883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receiving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5000" y="2406189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shipping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48780" y="1332329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shipping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08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2393156"/>
            <a:ext cx="7143750" cy="2070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is better layout?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89992" y="4586681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receiving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2922" y="4572000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receiving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31670" y="1905000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shipping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24600" y="1905000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shipping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17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719" y="1376958"/>
            <a:ext cx="4500563" cy="4795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notice about this layout?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738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64291" tIns="32146" rIns="64291" bIns="32146"/>
          <a:lstStyle/>
          <a:p>
            <a:r>
              <a:rPr lang="en-US" dirty="0" smtClean="0"/>
              <a:t>Layout of a Carton-Pick-From-Pallet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04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477" y="1678781"/>
            <a:ext cx="7231931" cy="3492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5257800"/>
            <a:ext cx="8503920" cy="84124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34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110762"/>
            <a:ext cx="5859862" cy="3408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18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64291" tIns="32146" rIns="64291" bIns="32146"/>
          <a:lstStyle/>
          <a:p>
            <a:r>
              <a:rPr lang="en-US" dirty="0" smtClean="0"/>
              <a:t>Layout of Unit-Load Area (Pallets)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Simplest type of warehouse is a unit-load warehouse</a:t>
            </a:r>
          </a:p>
          <a:p>
            <a:r>
              <a:rPr lang="en-US" dirty="0" smtClean="0"/>
              <a:t>Typically a unit-load = pallet</a:t>
            </a:r>
          </a:p>
          <a:p>
            <a:r>
              <a:rPr lang="en-US" dirty="0" smtClean="0"/>
              <a:t>Both space and labor requirements are scalable – it takes </a:t>
            </a:r>
            <a:r>
              <a:rPr lang="en-US" i="1" dirty="0" smtClean="0"/>
              <a:t>n</a:t>
            </a:r>
            <a:r>
              <a:rPr lang="en-US" dirty="0" smtClean="0"/>
              <a:t> times the space to store </a:t>
            </a:r>
            <a:r>
              <a:rPr lang="en-US" i="1" dirty="0" smtClean="0"/>
              <a:t>n</a:t>
            </a:r>
            <a:r>
              <a:rPr lang="en-US" dirty="0" smtClean="0"/>
              <a:t> pallets as it does 1</a:t>
            </a:r>
          </a:p>
          <a:p>
            <a:r>
              <a:rPr lang="en-US" dirty="0" smtClean="0"/>
              <a:t>Warehouse pays for labor in person-hours, but bills its customers for two handles (in and out)</a:t>
            </a:r>
          </a:p>
          <a:p>
            <a:r>
              <a:rPr lang="en-US" dirty="0" smtClean="0"/>
              <a:t>Variable labor can be estimated from travel time to drive a forklift from receiving to the storage location to shipping</a:t>
            </a:r>
          </a:p>
          <a:p>
            <a:r>
              <a:rPr lang="en-US" dirty="0" smtClean="0"/>
              <a:t>Fixed costs to insert/extract a pallet can be ignored when deciding where to place </a:t>
            </a:r>
            <a:r>
              <a:rPr lang="en-US" dirty="0" err="1" smtClean="0"/>
              <a:t>skus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04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846994"/>
            <a:ext cx="5755400" cy="4569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878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91258"/>
            <a:ext cx="6858000" cy="93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063008"/>
            <a:ext cx="6858000" cy="1393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05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Goal is to maximize the handles per person-hour</a:t>
            </a:r>
          </a:p>
          <a:p>
            <a:r>
              <a:rPr lang="en-US" dirty="0" smtClean="0"/>
              <a:t>We can increase the handles per person-hour by reducing travel time from receiving to storage location to shipping</a:t>
            </a:r>
          </a:p>
          <a:p>
            <a:pPr lvl="1"/>
            <a:r>
              <a:rPr lang="en-US" dirty="0" smtClean="0"/>
              <a:t>By warehouse layout</a:t>
            </a:r>
          </a:p>
          <a:p>
            <a:pPr lvl="1"/>
            <a:r>
              <a:rPr lang="en-US" dirty="0" smtClean="0"/>
              <a:t>By carefully choosing storage locations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35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705446"/>
            <a:ext cx="5902523" cy="544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Figure 6.1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Flow of unit-loads through a typical warehouse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388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741165"/>
            <a:ext cx="7143750" cy="5365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62400" y="6019800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Receiving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62400" y="371833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Shipping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815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741165"/>
            <a:ext cx="7143750" cy="5365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57600" y="350026"/>
            <a:ext cx="191270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More convenient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24600" y="350026"/>
            <a:ext cx="1816523" cy="36933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22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en-US" dirty="0" smtClean="0"/>
              <a:t>Less convenient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50477" y="350026"/>
            <a:ext cx="1816523" cy="36933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72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en-US" dirty="0" smtClean="0"/>
              <a:t>Less convenient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20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219200"/>
            <a:ext cx="7143750" cy="5108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U-Shaped Layout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89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447800"/>
            <a:ext cx="7143750" cy="487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Cross-Aisles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705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839516"/>
            <a:ext cx="7143750" cy="3174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Angled Aisles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59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446</TotalTime>
  <Words>260</Words>
  <Application>Microsoft Office PowerPoint</Application>
  <PresentationFormat>On-screen Show (4:3)</PresentationFormat>
  <Paragraphs>48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Civic</vt:lpstr>
      <vt:lpstr>Warehouse and Distribution Science</vt:lpstr>
      <vt:lpstr>Layout of Unit-Load Area (Pallets)</vt:lpstr>
      <vt:lpstr>Operational Efficiency</vt:lpstr>
      <vt:lpstr>Figure 6.1</vt:lpstr>
      <vt:lpstr>PowerPoint Presentation</vt:lpstr>
      <vt:lpstr>PowerPoint Presentation</vt:lpstr>
      <vt:lpstr>U-Shaped Layout</vt:lpstr>
      <vt:lpstr>Cross-Aisles</vt:lpstr>
      <vt:lpstr>Angled Aisles</vt:lpstr>
      <vt:lpstr>Varying Depth of Storage</vt:lpstr>
      <vt:lpstr>Determining Lane Depth</vt:lpstr>
      <vt:lpstr>2 &amp; 4-Deep Dominate 1 &amp; 3-Deep</vt:lpstr>
      <vt:lpstr>Example 6.1</vt:lpstr>
      <vt:lpstr>Which is better layout?</vt:lpstr>
      <vt:lpstr>Which is better layout?</vt:lpstr>
      <vt:lpstr>What do you notice about this layout?</vt:lpstr>
      <vt:lpstr>Layout of a Carton-Pick-From-Pallet Area</vt:lpstr>
      <vt:lpstr>PowerPoint Presentation</vt:lpstr>
      <vt:lpstr>PowerPoint Presentation</vt:lpstr>
      <vt:lpstr>PowerPoint Presentation</vt:lpstr>
      <vt:lpstr>PowerPoint Presentation</vt:lpstr>
    </vt:vector>
  </TitlesOfParts>
  <Company>Southern Polytechnic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Warehouse and Distribution Science</dc:title>
  <dc:creator>Renee Butler</dc:creator>
  <cp:lastModifiedBy>Renee Butler</cp:lastModifiedBy>
  <cp:revision>34</cp:revision>
  <cp:lastPrinted>2011-03-23T18:07:36Z</cp:lastPrinted>
  <dcterms:created xsi:type="dcterms:W3CDTF">2011-03-23T15:46:13Z</dcterms:created>
  <dcterms:modified xsi:type="dcterms:W3CDTF">2011-09-06T18:25:56Z</dcterms:modified>
</cp:coreProperties>
</file>