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0"/>
  </p:handoutMasterIdLst>
  <p:sldIdLst>
    <p:sldId id="256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58" r:id="rId18"/>
    <p:sldId id="259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13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AEDE43-3C11-4D61-B890-7978119EB59F}" type="datetimeFigureOut">
              <a:rPr lang="en-US" smtClean="0"/>
              <a:t>9/6/2011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FA1DB1-59AC-4DB8-8B91-26345F1AAD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384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9/6/2011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9/6/2011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9/6/2011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9/6/2011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9/6/2011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9/6/2011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9/6/2011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9/6/2011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9/6/2011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9/6/2011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9/6/2011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pPr algn="r" eaLnBrk="1" latinLnBrk="0" hangingPunct="1"/>
            <a:fld id="{9D21D778-B565-4D7E-94D7-64010A445B68}" type="datetimeFigureOut">
              <a:rPr lang="en-US" smtClean="0"/>
              <a:pPr algn="r" eaLnBrk="1" latinLnBrk="0" hangingPunct="1"/>
              <a:t>9/6/2011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Chapters 4 - 5</a:t>
            </a:r>
          </a:p>
          <a:p>
            <a:r>
              <a:rPr lang="en-US" dirty="0" smtClean="0"/>
              <a:t>Warehouse Management Systems</a:t>
            </a:r>
          </a:p>
          <a:p>
            <a:r>
              <a:rPr lang="en-US" dirty="0" smtClean="0"/>
              <a:t>&amp;</a:t>
            </a:r>
          </a:p>
          <a:p>
            <a:r>
              <a:rPr lang="en-US" dirty="0" smtClean="0"/>
              <a:t>Warehouse Equipment </a:t>
            </a:r>
          </a:p>
          <a:p>
            <a:endParaRPr lang="en-US" dirty="0"/>
          </a:p>
          <a:p>
            <a:r>
              <a:rPr lang="en-US" dirty="0" smtClean="0"/>
              <a:t>Presentation Slides by Amy </a:t>
            </a:r>
            <a:r>
              <a:rPr lang="en-US" dirty="0"/>
              <a:t>Severance</a:t>
            </a:r>
          </a:p>
          <a:p>
            <a:r>
              <a:rPr lang="en-US" dirty="0"/>
              <a:t>HP Supply Chain IT</a:t>
            </a:r>
          </a:p>
          <a:p>
            <a:r>
              <a:rPr lang="en-US" dirty="0"/>
              <a:t>3/21/11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Warehouse and Distribution Science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432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C:\Users\severana\AppData\Local\Microsoft\Windows\Temporary Internet Files\Content.Outlook\OVXG04HS\St  Louis new DC 0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71450"/>
            <a:ext cx="8869680" cy="665226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52400" y="6368534"/>
            <a:ext cx="13965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Amy Severance</a:t>
            </a:r>
          </a:p>
        </p:txBody>
      </p:sp>
    </p:spTree>
    <p:extLst>
      <p:ext uri="{BB962C8B-B14F-4D97-AF65-F5344CB8AC3E}">
        <p14:creationId xmlns:p14="http://schemas.microsoft.com/office/powerpoint/2010/main" val="7976522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C:\Users\severana\AppData\Local\Microsoft\Windows\Temporary Internet Files\Content.Outlook\OVXG04HS\St  Louis new DC 0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76200"/>
            <a:ext cx="8869680" cy="665226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04800" y="6368534"/>
            <a:ext cx="13965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Amy Severance</a:t>
            </a:r>
          </a:p>
        </p:txBody>
      </p:sp>
    </p:spTree>
    <p:extLst>
      <p:ext uri="{BB962C8B-B14F-4D97-AF65-F5344CB8AC3E}">
        <p14:creationId xmlns:p14="http://schemas.microsoft.com/office/powerpoint/2010/main" val="32111021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C:\Users\severana\AppData\Local\Microsoft\Windows\Temporary Internet Files\Content.Outlook\OVXG04HS\St  Louis new DC 0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36281"/>
            <a:ext cx="8869680" cy="665226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52400" y="6368534"/>
            <a:ext cx="13965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Amy Severance</a:t>
            </a:r>
          </a:p>
        </p:txBody>
      </p:sp>
    </p:spTree>
    <p:extLst>
      <p:ext uri="{BB962C8B-B14F-4D97-AF65-F5344CB8AC3E}">
        <p14:creationId xmlns:p14="http://schemas.microsoft.com/office/powerpoint/2010/main" val="9490637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C:\Users\severana\AppData\Local\Microsoft\Windows\Temporary Internet Files\Content.Outlook\OVXG04HS\St  Louis new DC 0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" y="53340"/>
            <a:ext cx="8869680" cy="665226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28600" y="6169223"/>
            <a:ext cx="13965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Amy Severance</a:t>
            </a:r>
          </a:p>
        </p:txBody>
      </p:sp>
    </p:spTree>
    <p:extLst>
      <p:ext uri="{BB962C8B-B14F-4D97-AF65-F5344CB8AC3E}">
        <p14:creationId xmlns:p14="http://schemas.microsoft.com/office/powerpoint/2010/main" val="37360672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WMS Functionality - Inbound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Yard Management and Appointment scheduling</a:t>
            </a:r>
          </a:p>
          <a:p>
            <a:r>
              <a:rPr lang="en-US" smtClean="0"/>
              <a:t>Pre-Receiving</a:t>
            </a:r>
          </a:p>
          <a:p>
            <a:pPr lvl="1"/>
            <a:r>
              <a:rPr lang="en-US" smtClean="0"/>
              <a:t>ASN’s</a:t>
            </a:r>
          </a:p>
          <a:p>
            <a:r>
              <a:rPr lang="en-US" smtClean="0"/>
              <a:t>Receiving</a:t>
            </a:r>
          </a:p>
          <a:p>
            <a:r>
              <a:rPr lang="en-US" smtClean="0"/>
              <a:t>Directed Putaway</a:t>
            </a:r>
          </a:p>
          <a:p>
            <a:r>
              <a:rPr lang="en-US" smtClean="0"/>
              <a:t>Replenishment from Overstock to Forward Pick</a:t>
            </a:r>
          </a:p>
          <a:p>
            <a:r>
              <a:rPr lang="en-US" smtClean="0"/>
              <a:t>Cycle Counting</a:t>
            </a:r>
          </a:p>
          <a:p>
            <a:r>
              <a:rPr lang="en-US" smtClean="0"/>
              <a:t>Returns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6368534"/>
            <a:ext cx="13965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Amy Severance</a:t>
            </a:r>
          </a:p>
        </p:txBody>
      </p:sp>
    </p:spTree>
    <p:extLst>
      <p:ext uri="{BB962C8B-B14F-4D97-AF65-F5344CB8AC3E}">
        <p14:creationId xmlns:p14="http://schemas.microsoft.com/office/powerpoint/2010/main" val="29985674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WMS Functionality - Outbound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“Wave” Management</a:t>
            </a:r>
          </a:p>
          <a:p>
            <a:r>
              <a:rPr lang="en-US" smtClean="0"/>
              <a:t>Label/Document Printing</a:t>
            </a:r>
          </a:p>
          <a:p>
            <a:r>
              <a:rPr lang="en-US" smtClean="0"/>
              <a:t>Picking</a:t>
            </a:r>
          </a:p>
          <a:p>
            <a:r>
              <a:rPr lang="en-US" smtClean="0"/>
              <a:t>Packing</a:t>
            </a:r>
          </a:p>
          <a:p>
            <a:r>
              <a:rPr lang="en-US" smtClean="0"/>
              <a:t>Manifest, Prepare shipment</a:t>
            </a:r>
          </a:p>
          <a:p>
            <a:r>
              <a:rPr lang="en-US" smtClean="0"/>
              <a:t>Ship Confirm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6368534"/>
            <a:ext cx="13965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Amy Severance</a:t>
            </a:r>
          </a:p>
        </p:txBody>
      </p:sp>
    </p:spTree>
    <p:extLst>
      <p:ext uri="{BB962C8B-B14F-4D97-AF65-F5344CB8AC3E}">
        <p14:creationId xmlns:p14="http://schemas.microsoft.com/office/powerpoint/2010/main" val="32095921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title"/>
          </p:nvPr>
        </p:nvSpPr>
        <p:spPr>
          <a:xfrm>
            <a:off x="250825" y="512763"/>
            <a:ext cx="8520113" cy="300037"/>
          </a:xfrm>
        </p:spPr>
        <p:txBody>
          <a:bodyPr>
            <a:normAutofit fontScale="90000"/>
          </a:bodyPr>
          <a:lstStyle/>
          <a:p>
            <a:r>
              <a:rPr lang="en-US"/>
              <a:t>Generates Variety of Compliant Bar Code Labels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717550" y="1504950"/>
            <a:ext cx="8094663" cy="3432175"/>
          </a:xfrm>
          <a:prstGeom prst="rect">
            <a:avLst/>
          </a:prstGeom>
          <a:solidFill>
            <a:schemeClr val="bg1"/>
          </a:solidFill>
          <a:ln w="9525">
            <a:solidFill>
              <a:srgbClr val="C0C0C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4986338" y="4933950"/>
            <a:ext cx="728662" cy="474663"/>
          </a:xfrm>
          <a:prstGeom prst="rect">
            <a:avLst/>
          </a:prstGeom>
          <a:noFill/>
          <a:ln w="38100">
            <a:noFill/>
            <a:miter lim="800000"/>
            <a:headEnd type="none" w="sm" len="sm"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eaLnBrk="0" hangingPunct="0">
              <a:lnSpc>
                <a:spcPct val="120000"/>
              </a:lnSpc>
              <a:spcBef>
                <a:spcPct val="0"/>
              </a:spcBef>
            </a:pPr>
            <a:r>
              <a:rPr lang="en-US" sz="1400" b="0">
                <a:solidFill>
                  <a:schemeClr val="accent2"/>
                </a:solidFill>
              </a:rPr>
              <a:t>Inventory</a:t>
            </a:r>
          </a:p>
          <a:p>
            <a:pPr eaLnBrk="0" hangingPunct="0">
              <a:lnSpc>
                <a:spcPct val="120000"/>
              </a:lnSpc>
              <a:spcBef>
                <a:spcPct val="0"/>
              </a:spcBef>
              <a:buFontTx/>
              <a:buChar char="•"/>
            </a:pPr>
            <a:r>
              <a:rPr lang="en-US" sz="1200" b="0" i="1">
                <a:solidFill>
                  <a:schemeClr val="accent2"/>
                </a:solidFill>
              </a:rPr>
              <a:t> </a:t>
            </a:r>
            <a:r>
              <a:rPr lang="en-US" sz="1200" b="0">
                <a:solidFill>
                  <a:schemeClr val="accent2"/>
                </a:solidFill>
              </a:rPr>
              <a:t>reprints</a:t>
            </a: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833438" y="4933950"/>
            <a:ext cx="812800" cy="693738"/>
          </a:xfrm>
          <a:prstGeom prst="rect">
            <a:avLst/>
          </a:prstGeom>
          <a:noFill/>
          <a:ln w="38100">
            <a:noFill/>
            <a:miter lim="800000"/>
            <a:headEnd type="none" w="sm" len="sm"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eaLnBrk="0" hangingPunct="0">
              <a:lnSpc>
                <a:spcPct val="120000"/>
              </a:lnSpc>
              <a:spcBef>
                <a:spcPct val="0"/>
              </a:spcBef>
            </a:pPr>
            <a:r>
              <a:rPr lang="en-US" sz="1400" b="0">
                <a:solidFill>
                  <a:schemeClr val="accent2"/>
                </a:solidFill>
              </a:rPr>
              <a:t>Receiving</a:t>
            </a:r>
          </a:p>
          <a:p>
            <a:pPr eaLnBrk="0" hangingPunct="0">
              <a:lnSpc>
                <a:spcPct val="120000"/>
              </a:lnSpc>
              <a:spcBef>
                <a:spcPct val="0"/>
              </a:spcBef>
              <a:buFontTx/>
              <a:buChar char="•"/>
            </a:pPr>
            <a:r>
              <a:rPr lang="en-US" sz="1200" b="0">
                <a:solidFill>
                  <a:schemeClr val="accent2"/>
                </a:solidFill>
              </a:rPr>
              <a:t>in advance</a:t>
            </a:r>
          </a:p>
          <a:p>
            <a:pPr eaLnBrk="0" hangingPunct="0">
              <a:lnSpc>
                <a:spcPct val="120000"/>
              </a:lnSpc>
              <a:spcBef>
                <a:spcPct val="0"/>
              </a:spcBef>
              <a:buFontTx/>
              <a:buChar char="•"/>
            </a:pPr>
            <a:r>
              <a:rPr lang="en-US" sz="1200" b="0">
                <a:solidFill>
                  <a:schemeClr val="accent2"/>
                </a:solidFill>
              </a:rPr>
              <a:t>on demand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6472238" y="4933950"/>
            <a:ext cx="1790700" cy="1131888"/>
          </a:xfrm>
          <a:prstGeom prst="rect">
            <a:avLst/>
          </a:prstGeom>
          <a:noFill/>
          <a:ln w="38100">
            <a:noFill/>
            <a:miter lim="800000"/>
            <a:headEnd type="none" w="sm" len="sm"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marL="109538" indent="-109538" eaLnBrk="0" hangingPunct="0">
              <a:lnSpc>
                <a:spcPct val="120000"/>
              </a:lnSpc>
              <a:spcBef>
                <a:spcPct val="0"/>
              </a:spcBef>
            </a:pPr>
            <a:r>
              <a:rPr lang="en-US" sz="1400" b="0">
                <a:solidFill>
                  <a:schemeClr val="accent2"/>
                </a:solidFill>
              </a:rPr>
              <a:t>Packing/Shipping</a:t>
            </a:r>
          </a:p>
          <a:p>
            <a:pPr marL="109538" indent="-109538" eaLnBrk="0" hangingPunct="0">
              <a:lnSpc>
                <a:spcPct val="120000"/>
              </a:lnSpc>
              <a:spcBef>
                <a:spcPct val="0"/>
              </a:spcBef>
              <a:buFontTx/>
              <a:buChar char="•"/>
            </a:pPr>
            <a:r>
              <a:rPr lang="en-US" sz="1200" b="0">
                <a:solidFill>
                  <a:schemeClr val="accent2"/>
                </a:solidFill>
              </a:rPr>
              <a:t>upon rerouting</a:t>
            </a:r>
          </a:p>
          <a:p>
            <a:pPr marL="109538" indent="-109538" eaLnBrk="0" hangingPunct="0">
              <a:lnSpc>
                <a:spcPct val="120000"/>
              </a:lnSpc>
              <a:spcBef>
                <a:spcPct val="0"/>
              </a:spcBef>
              <a:buFontTx/>
              <a:buChar char="•"/>
            </a:pPr>
            <a:r>
              <a:rPr lang="en-US" sz="1200" b="0">
                <a:solidFill>
                  <a:schemeClr val="accent2"/>
                </a:solidFill>
              </a:rPr>
              <a:t>upon pack verification</a:t>
            </a:r>
          </a:p>
          <a:p>
            <a:pPr marL="109538" indent="-109538" eaLnBrk="0" hangingPunct="0">
              <a:lnSpc>
                <a:spcPct val="120000"/>
              </a:lnSpc>
              <a:spcBef>
                <a:spcPct val="0"/>
              </a:spcBef>
              <a:buFontTx/>
              <a:buChar char="•"/>
            </a:pPr>
            <a:r>
              <a:rPr lang="en-US" sz="1200" b="0">
                <a:solidFill>
                  <a:schemeClr val="accent2"/>
                </a:solidFill>
              </a:rPr>
              <a:t>release from pack &amp; hold</a:t>
            </a:r>
          </a:p>
          <a:p>
            <a:pPr marL="109538" indent="-109538" eaLnBrk="0" hangingPunct="0">
              <a:lnSpc>
                <a:spcPct val="120000"/>
              </a:lnSpc>
              <a:spcBef>
                <a:spcPct val="0"/>
              </a:spcBef>
              <a:buFontTx/>
              <a:buChar char="•"/>
            </a:pPr>
            <a:r>
              <a:rPr lang="en-US" sz="1200" b="0">
                <a:solidFill>
                  <a:schemeClr val="accent2"/>
                </a:solidFill>
              </a:rPr>
              <a:t>reprint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2492375" y="4933950"/>
            <a:ext cx="1671638" cy="693738"/>
          </a:xfrm>
          <a:prstGeom prst="rect">
            <a:avLst/>
          </a:prstGeom>
          <a:noFill/>
          <a:ln w="38100">
            <a:noFill/>
            <a:miter lim="800000"/>
            <a:headEnd type="none" w="sm" len="sm"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marL="119063" indent="-119063" eaLnBrk="0" hangingPunct="0">
              <a:lnSpc>
                <a:spcPct val="120000"/>
              </a:lnSpc>
              <a:spcBef>
                <a:spcPct val="0"/>
              </a:spcBef>
            </a:pPr>
            <a:r>
              <a:rPr lang="en-US" sz="1400" b="0">
                <a:solidFill>
                  <a:schemeClr val="accent2"/>
                </a:solidFill>
              </a:rPr>
              <a:t>Picking</a:t>
            </a:r>
          </a:p>
          <a:p>
            <a:pPr marL="119063" indent="-119063" eaLnBrk="0" hangingPunct="0">
              <a:lnSpc>
                <a:spcPct val="120000"/>
              </a:lnSpc>
              <a:spcBef>
                <a:spcPct val="0"/>
              </a:spcBef>
              <a:buFontTx/>
              <a:buChar char="•"/>
            </a:pPr>
            <a:r>
              <a:rPr lang="en-US" sz="1200" b="0">
                <a:solidFill>
                  <a:schemeClr val="accent2"/>
                </a:solidFill>
              </a:rPr>
              <a:t>upon wave release</a:t>
            </a:r>
          </a:p>
          <a:p>
            <a:pPr marL="119063" indent="-119063" eaLnBrk="0" hangingPunct="0">
              <a:lnSpc>
                <a:spcPct val="120000"/>
              </a:lnSpc>
              <a:spcBef>
                <a:spcPct val="0"/>
              </a:spcBef>
              <a:buFontTx/>
              <a:buChar char="•"/>
            </a:pPr>
            <a:r>
              <a:rPr lang="en-US" sz="1200" b="0">
                <a:solidFill>
                  <a:schemeClr val="accent2"/>
                </a:solidFill>
              </a:rPr>
              <a:t>upon wave assignment</a:t>
            </a:r>
          </a:p>
        </p:txBody>
      </p:sp>
      <p:grpSp>
        <p:nvGrpSpPr>
          <p:cNvPr id="2" name="Group 126"/>
          <p:cNvGrpSpPr>
            <a:grpSpLocks/>
          </p:cNvGrpSpPr>
          <p:nvPr/>
        </p:nvGrpSpPr>
        <p:grpSpPr bwMode="auto">
          <a:xfrm>
            <a:off x="766763" y="1689100"/>
            <a:ext cx="7996237" cy="3063875"/>
            <a:chOff x="264" y="977"/>
            <a:chExt cx="5338" cy="2045"/>
          </a:xfrm>
        </p:grpSpPr>
        <p:sp>
          <p:nvSpPr>
            <p:cNvPr id="11" name="Rectangle 8"/>
            <p:cNvSpPr>
              <a:spLocks noChangeArrowheads="1"/>
            </p:cNvSpPr>
            <p:nvPr/>
          </p:nvSpPr>
          <p:spPr bwMode="auto">
            <a:xfrm>
              <a:off x="2112" y="2101"/>
              <a:ext cx="694" cy="760"/>
            </a:xfrm>
            <a:prstGeom prst="rect">
              <a:avLst/>
            </a:prstGeom>
            <a:noFill/>
            <a:ln w="12700">
              <a:solidFill>
                <a:srgbClr val="333333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Rectangle 9"/>
            <p:cNvSpPr>
              <a:spLocks noChangeArrowheads="1"/>
            </p:cNvSpPr>
            <p:nvPr/>
          </p:nvSpPr>
          <p:spPr bwMode="auto">
            <a:xfrm>
              <a:off x="2805" y="2101"/>
              <a:ext cx="694" cy="760"/>
            </a:xfrm>
            <a:prstGeom prst="rect">
              <a:avLst/>
            </a:prstGeom>
            <a:noFill/>
            <a:ln w="12700">
              <a:solidFill>
                <a:srgbClr val="333333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Rectangle 10"/>
            <p:cNvSpPr>
              <a:spLocks noChangeArrowheads="1"/>
            </p:cNvSpPr>
            <p:nvPr/>
          </p:nvSpPr>
          <p:spPr bwMode="auto">
            <a:xfrm>
              <a:off x="2112" y="1342"/>
              <a:ext cx="694" cy="760"/>
            </a:xfrm>
            <a:prstGeom prst="rect">
              <a:avLst/>
            </a:prstGeom>
            <a:noFill/>
            <a:ln w="12700">
              <a:solidFill>
                <a:srgbClr val="333333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Rectangle 11"/>
            <p:cNvSpPr>
              <a:spLocks noChangeArrowheads="1"/>
            </p:cNvSpPr>
            <p:nvPr/>
          </p:nvSpPr>
          <p:spPr bwMode="auto">
            <a:xfrm>
              <a:off x="2805" y="1342"/>
              <a:ext cx="694" cy="760"/>
            </a:xfrm>
            <a:prstGeom prst="rect">
              <a:avLst/>
            </a:prstGeom>
            <a:noFill/>
            <a:ln w="12700">
              <a:solidFill>
                <a:srgbClr val="333333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Rectangle 12"/>
            <p:cNvSpPr>
              <a:spLocks noChangeArrowheads="1"/>
            </p:cNvSpPr>
            <p:nvPr/>
          </p:nvSpPr>
          <p:spPr bwMode="auto">
            <a:xfrm>
              <a:off x="3142" y="2723"/>
              <a:ext cx="15" cy="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Rectangle 13"/>
            <p:cNvSpPr>
              <a:spLocks noChangeArrowheads="1"/>
            </p:cNvSpPr>
            <p:nvPr/>
          </p:nvSpPr>
          <p:spPr bwMode="auto">
            <a:xfrm>
              <a:off x="3138" y="2721"/>
              <a:ext cx="19" cy="38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Rectangle 14"/>
            <p:cNvSpPr>
              <a:spLocks noChangeArrowheads="1"/>
            </p:cNvSpPr>
            <p:nvPr/>
          </p:nvSpPr>
          <p:spPr bwMode="auto">
            <a:xfrm>
              <a:off x="2887" y="2765"/>
              <a:ext cx="522" cy="16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Freeform 15"/>
            <p:cNvSpPr>
              <a:spLocks/>
            </p:cNvSpPr>
            <p:nvPr/>
          </p:nvSpPr>
          <p:spPr bwMode="gray">
            <a:xfrm>
              <a:off x="2895" y="2721"/>
              <a:ext cx="510" cy="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72" y="0"/>
                </a:cxn>
                <a:cxn ang="0">
                  <a:pos x="272" y="24"/>
                </a:cxn>
                <a:cxn ang="0">
                  <a:pos x="0" y="24"/>
                </a:cxn>
                <a:cxn ang="0">
                  <a:pos x="0" y="0"/>
                </a:cxn>
              </a:cxnLst>
              <a:rect l="0" t="0" r="r" b="b"/>
              <a:pathLst>
                <a:path w="273" h="25">
                  <a:moveTo>
                    <a:pt x="0" y="0"/>
                  </a:moveTo>
                  <a:lnTo>
                    <a:pt x="272" y="0"/>
                  </a:lnTo>
                  <a:lnTo>
                    <a:pt x="272" y="24"/>
                  </a:lnTo>
                  <a:lnTo>
                    <a:pt x="0" y="24"/>
                  </a:ln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Rectangle 16"/>
            <p:cNvSpPr>
              <a:spLocks noChangeArrowheads="1"/>
            </p:cNvSpPr>
            <p:nvPr/>
          </p:nvSpPr>
          <p:spPr bwMode="gray">
            <a:xfrm>
              <a:off x="2917" y="2198"/>
              <a:ext cx="468" cy="501"/>
            </a:xfrm>
            <a:prstGeom prst="rect">
              <a:avLst/>
            </a:prstGeom>
            <a:gradFill rotWithShape="0">
              <a:gsLst>
                <a:gs pos="0">
                  <a:srgbClr val="D3C17F"/>
                </a:gs>
                <a:gs pos="100000">
                  <a:srgbClr val="D3C17F">
                    <a:gamma/>
                    <a:shade val="76078"/>
                    <a:invGamma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  <a:scene3d>
              <a:camera prst="legacyPerspectiveTop"/>
              <a:lightRig rig="legacyFlat3" dir="l"/>
            </a:scene3d>
            <a:sp3d extrusionH="887400" prstMaterial="legacyMatte">
              <a:bevelT w="13500" h="13500" prst="angle"/>
              <a:bevelB w="13500" h="13500" prst="angle"/>
              <a:extrusionClr>
                <a:srgbClr val="D3C17F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20" name="Freeform 17"/>
            <p:cNvSpPr>
              <a:spLocks/>
            </p:cNvSpPr>
            <p:nvPr/>
          </p:nvSpPr>
          <p:spPr bwMode="auto">
            <a:xfrm>
              <a:off x="2923" y="2314"/>
              <a:ext cx="458" cy="9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9" y="0"/>
                </a:cxn>
                <a:cxn ang="0">
                  <a:pos x="0" y="0"/>
                </a:cxn>
              </a:cxnLst>
              <a:rect l="0" t="0" r="r" b="b"/>
              <a:pathLst>
                <a:path w="250" h="1">
                  <a:moveTo>
                    <a:pt x="0" y="0"/>
                  </a:moveTo>
                  <a:lnTo>
                    <a:pt x="249" y="0"/>
                  </a:lnTo>
                  <a:lnTo>
                    <a:pt x="0" y="0"/>
                  </a:lnTo>
                </a:path>
              </a:pathLst>
            </a:custGeom>
            <a:noFill/>
            <a:ln w="12700" cap="rnd" cmpd="sng">
              <a:solidFill>
                <a:schemeClr val="bg2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Freeform 18"/>
            <p:cNvSpPr>
              <a:spLocks/>
            </p:cNvSpPr>
            <p:nvPr/>
          </p:nvSpPr>
          <p:spPr bwMode="auto">
            <a:xfrm>
              <a:off x="2919" y="2442"/>
              <a:ext cx="454" cy="9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0" y="0"/>
                </a:cxn>
                <a:cxn ang="0">
                  <a:pos x="0" y="0"/>
                </a:cxn>
              </a:cxnLst>
              <a:rect l="0" t="0" r="r" b="b"/>
              <a:pathLst>
                <a:path w="251" h="1">
                  <a:moveTo>
                    <a:pt x="0" y="0"/>
                  </a:moveTo>
                  <a:lnTo>
                    <a:pt x="250" y="0"/>
                  </a:lnTo>
                  <a:lnTo>
                    <a:pt x="0" y="0"/>
                  </a:lnTo>
                </a:path>
              </a:pathLst>
            </a:custGeom>
            <a:noFill/>
            <a:ln w="12700" cap="rnd" cmpd="sng">
              <a:solidFill>
                <a:schemeClr val="bg2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Freeform 19"/>
            <p:cNvSpPr>
              <a:spLocks/>
            </p:cNvSpPr>
            <p:nvPr/>
          </p:nvSpPr>
          <p:spPr bwMode="auto">
            <a:xfrm>
              <a:off x="2923" y="2569"/>
              <a:ext cx="456" cy="9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0" y="0"/>
                </a:cxn>
                <a:cxn ang="0">
                  <a:pos x="0" y="0"/>
                </a:cxn>
              </a:cxnLst>
              <a:rect l="0" t="0" r="r" b="b"/>
              <a:pathLst>
                <a:path w="251" h="1">
                  <a:moveTo>
                    <a:pt x="0" y="0"/>
                  </a:moveTo>
                  <a:lnTo>
                    <a:pt x="250" y="0"/>
                  </a:lnTo>
                  <a:lnTo>
                    <a:pt x="0" y="0"/>
                  </a:lnTo>
                </a:path>
              </a:pathLst>
            </a:custGeom>
            <a:noFill/>
            <a:ln w="12700" cap="rnd" cmpd="sng">
              <a:solidFill>
                <a:schemeClr val="bg2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Freeform 20"/>
            <p:cNvSpPr>
              <a:spLocks/>
            </p:cNvSpPr>
            <p:nvPr/>
          </p:nvSpPr>
          <p:spPr bwMode="auto">
            <a:xfrm>
              <a:off x="3145" y="2450"/>
              <a:ext cx="2" cy="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0"/>
                </a:cxn>
                <a:cxn ang="0">
                  <a:pos x="0" y="0"/>
                </a:cxn>
              </a:cxnLst>
              <a:rect l="0" t="0" r="r" b="b"/>
              <a:pathLst>
                <a:path w="1" h="61">
                  <a:moveTo>
                    <a:pt x="0" y="0"/>
                  </a:moveTo>
                  <a:lnTo>
                    <a:pt x="0" y="60"/>
                  </a:lnTo>
                  <a:lnTo>
                    <a:pt x="0" y="0"/>
                  </a:lnTo>
                </a:path>
              </a:pathLst>
            </a:custGeom>
            <a:noFill/>
            <a:ln w="12700" cap="rnd" cmpd="sng">
              <a:solidFill>
                <a:schemeClr val="bg2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Freeform 21"/>
            <p:cNvSpPr>
              <a:spLocks/>
            </p:cNvSpPr>
            <p:nvPr/>
          </p:nvSpPr>
          <p:spPr bwMode="auto">
            <a:xfrm>
              <a:off x="3031" y="2314"/>
              <a:ext cx="2" cy="13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4"/>
                </a:cxn>
                <a:cxn ang="0">
                  <a:pos x="0" y="0"/>
                </a:cxn>
              </a:cxnLst>
              <a:rect l="0" t="0" r="r" b="b"/>
              <a:pathLst>
                <a:path w="1" h="65">
                  <a:moveTo>
                    <a:pt x="0" y="0"/>
                  </a:moveTo>
                  <a:lnTo>
                    <a:pt x="0" y="64"/>
                  </a:lnTo>
                  <a:lnTo>
                    <a:pt x="0" y="0"/>
                  </a:lnTo>
                </a:path>
              </a:pathLst>
            </a:custGeom>
            <a:noFill/>
            <a:ln w="12700" cap="rnd" cmpd="sng">
              <a:solidFill>
                <a:schemeClr val="bg2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Freeform 22"/>
            <p:cNvSpPr>
              <a:spLocks/>
            </p:cNvSpPr>
            <p:nvPr/>
          </p:nvSpPr>
          <p:spPr bwMode="auto">
            <a:xfrm>
              <a:off x="3269" y="2314"/>
              <a:ext cx="2" cy="13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4"/>
                </a:cxn>
                <a:cxn ang="0">
                  <a:pos x="0" y="0"/>
                </a:cxn>
              </a:cxnLst>
              <a:rect l="0" t="0" r="r" b="b"/>
              <a:pathLst>
                <a:path w="1" h="65">
                  <a:moveTo>
                    <a:pt x="0" y="0"/>
                  </a:moveTo>
                  <a:lnTo>
                    <a:pt x="0" y="64"/>
                  </a:lnTo>
                  <a:lnTo>
                    <a:pt x="0" y="0"/>
                  </a:lnTo>
                </a:path>
              </a:pathLst>
            </a:custGeom>
            <a:noFill/>
            <a:ln w="12700" cap="rnd" cmpd="sng">
              <a:solidFill>
                <a:schemeClr val="bg2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Freeform 23"/>
            <p:cNvSpPr>
              <a:spLocks/>
            </p:cNvSpPr>
            <p:nvPr/>
          </p:nvSpPr>
          <p:spPr bwMode="auto">
            <a:xfrm>
              <a:off x="3031" y="2577"/>
              <a:ext cx="2" cy="1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59"/>
                </a:cxn>
                <a:cxn ang="0">
                  <a:pos x="0" y="0"/>
                </a:cxn>
              </a:cxnLst>
              <a:rect l="0" t="0" r="r" b="b"/>
              <a:pathLst>
                <a:path w="1" h="60">
                  <a:moveTo>
                    <a:pt x="0" y="0"/>
                  </a:moveTo>
                  <a:lnTo>
                    <a:pt x="0" y="59"/>
                  </a:lnTo>
                  <a:lnTo>
                    <a:pt x="0" y="0"/>
                  </a:lnTo>
                </a:path>
              </a:pathLst>
            </a:custGeom>
            <a:noFill/>
            <a:ln w="12700" cap="rnd" cmpd="sng">
              <a:solidFill>
                <a:schemeClr val="bg2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Freeform 24"/>
            <p:cNvSpPr>
              <a:spLocks/>
            </p:cNvSpPr>
            <p:nvPr/>
          </p:nvSpPr>
          <p:spPr bwMode="auto">
            <a:xfrm>
              <a:off x="3269" y="2577"/>
              <a:ext cx="2" cy="1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59"/>
                </a:cxn>
                <a:cxn ang="0">
                  <a:pos x="0" y="0"/>
                </a:cxn>
              </a:cxnLst>
              <a:rect l="0" t="0" r="r" b="b"/>
              <a:pathLst>
                <a:path w="1" h="60">
                  <a:moveTo>
                    <a:pt x="0" y="0"/>
                  </a:moveTo>
                  <a:lnTo>
                    <a:pt x="0" y="59"/>
                  </a:lnTo>
                  <a:lnTo>
                    <a:pt x="0" y="0"/>
                  </a:lnTo>
                </a:path>
              </a:pathLst>
            </a:custGeom>
            <a:noFill/>
            <a:ln w="12700" cap="rnd" cmpd="sng">
              <a:solidFill>
                <a:schemeClr val="bg2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Rectangle 25"/>
            <p:cNvSpPr>
              <a:spLocks noChangeArrowheads="1"/>
            </p:cNvSpPr>
            <p:nvPr/>
          </p:nvSpPr>
          <p:spPr bwMode="auto">
            <a:xfrm>
              <a:off x="3095" y="2613"/>
              <a:ext cx="76" cy="4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Rectangle 26"/>
            <p:cNvSpPr>
              <a:spLocks noChangeArrowheads="1"/>
            </p:cNvSpPr>
            <p:nvPr/>
          </p:nvSpPr>
          <p:spPr bwMode="auto">
            <a:xfrm>
              <a:off x="2887" y="2701"/>
              <a:ext cx="522" cy="16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Freeform 27"/>
            <p:cNvSpPr>
              <a:spLocks/>
            </p:cNvSpPr>
            <p:nvPr/>
          </p:nvSpPr>
          <p:spPr bwMode="auto">
            <a:xfrm>
              <a:off x="3145" y="2196"/>
              <a:ext cx="2" cy="11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58"/>
                </a:cxn>
                <a:cxn ang="0">
                  <a:pos x="0" y="0"/>
                </a:cxn>
              </a:cxnLst>
              <a:rect l="0" t="0" r="r" b="b"/>
              <a:pathLst>
                <a:path w="1" h="59">
                  <a:moveTo>
                    <a:pt x="0" y="0"/>
                  </a:moveTo>
                  <a:lnTo>
                    <a:pt x="0" y="58"/>
                  </a:lnTo>
                  <a:lnTo>
                    <a:pt x="0" y="0"/>
                  </a:lnTo>
                </a:path>
              </a:pathLst>
            </a:custGeom>
            <a:noFill/>
            <a:ln w="12700" cap="rnd" cmpd="sng">
              <a:solidFill>
                <a:schemeClr val="bg2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AutoShape 28"/>
            <p:cNvSpPr>
              <a:spLocks noChangeArrowheads="1"/>
            </p:cNvSpPr>
            <p:nvPr/>
          </p:nvSpPr>
          <p:spPr bwMode="auto">
            <a:xfrm>
              <a:off x="264" y="977"/>
              <a:ext cx="673" cy="474"/>
            </a:xfrm>
            <a:prstGeom prst="foldedCorner">
              <a:avLst>
                <a:gd name="adj" fmla="val 26894"/>
              </a:avLst>
            </a:prstGeom>
            <a:solidFill>
              <a:srgbClr val="AEC9E4"/>
            </a:solidFill>
            <a:ln w="9525">
              <a:solidFill>
                <a:srgbClr val="B5CEE7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lIns="0" tIns="0" rIns="0" bIns="0" anchor="b" anchorCtr="1"/>
            <a:lstStyle/>
            <a:p>
              <a:pPr>
                <a:spcBef>
                  <a:spcPct val="0"/>
                </a:spcBef>
              </a:pPr>
              <a:r>
                <a:rPr lang="en-US" sz="1000" i="1">
                  <a:solidFill>
                    <a:srgbClr val="080808"/>
                  </a:solidFill>
                </a:rPr>
                <a:t>Receiving</a:t>
              </a:r>
            </a:p>
            <a:p>
              <a:pPr>
                <a:spcBef>
                  <a:spcPct val="0"/>
                </a:spcBef>
              </a:pPr>
              <a:r>
                <a:rPr lang="en-US" sz="1000" i="1">
                  <a:solidFill>
                    <a:srgbClr val="080808"/>
                  </a:solidFill>
                </a:rPr>
                <a:t>Report</a:t>
              </a:r>
            </a:p>
          </p:txBody>
        </p:sp>
        <p:sp>
          <p:nvSpPr>
            <p:cNvPr id="32" name="Rectangle 29"/>
            <p:cNvSpPr>
              <a:spLocks noChangeArrowheads="1"/>
            </p:cNvSpPr>
            <p:nvPr/>
          </p:nvSpPr>
          <p:spPr bwMode="auto">
            <a:xfrm>
              <a:off x="1297" y="2082"/>
              <a:ext cx="20" cy="4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Rectangle 30"/>
            <p:cNvSpPr>
              <a:spLocks noChangeArrowheads="1"/>
            </p:cNvSpPr>
            <p:nvPr/>
          </p:nvSpPr>
          <p:spPr bwMode="auto">
            <a:xfrm>
              <a:off x="1292" y="2080"/>
              <a:ext cx="25" cy="47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" name="Rectangle 31"/>
            <p:cNvSpPr>
              <a:spLocks noChangeArrowheads="1"/>
            </p:cNvSpPr>
            <p:nvPr/>
          </p:nvSpPr>
          <p:spPr bwMode="auto">
            <a:xfrm>
              <a:off x="955" y="2136"/>
              <a:ext cx="702" cy="20"/>
            </a:xfrm>
            <a:prstGeom prst="rect">
              <a:avLst/>
            </a:prstGeom>
            <a:gradFill rotWithShape="0">
              <a:gsLst>
                <a:gs pos="0">
                  <a:srgbClr val="990000"/>
                </a:gs>
                <a:gs pos="100000">
                  <a:srgbClr val="99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" name="Freeform 32"/>
            <p:cNvSpPr>
              <a:spLocks/>
            </p:cNvSpPr>
            <p:nvPr/>
          </p:nvSpPr>
          <p:spPr bwMode="auto">
            <a:xfrm>
              <a:off x="965" y="2063"/>
              <a:ext cx="687" cy="7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72" y="0"/>
                </a:cxn>
                <a:cxn ang="0">
                  <a:pos x="272" y="24"/>
                </a:cxn>
                <a:cxn ang="0">
                  <a:pos x="0" y="24"/>
                </a:cxn>
                <a:cxn ang="0">
                  <a:pos x="0" y="0"/>
                </a:cxn>
              </a:cxnLst>
              <a:rect l="0" t="0" r="r" b="b"/>
              <a:pathLst>
                <a:path w="273" h="25">
                  <a:moveTo>
                    <a:pt x="0" y="0"/>
                  </a:moveTo>
                  <a:lnTo>
                    <a:pt x="272" y="0"/>
                  </a:lnTo>
                  <a:lnTo>
                    <a:pt x="272" y="24"/>
                  </a:lnTo>
                  <a:lnTo>
                    <a:pt x="0" y="24"/>
                  </a:ln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 w="12700" cap="rnd" cmpd="sng">
              <a:solidFill>
                <a:schemeClr val="bg2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Rectangle 33"/>
            <p:cNvSpPr>
              <a:spLocks noChangeArrowheads="1"/>
            </p:cNvSpPr>
            <p:nvPr/>
          </p:nvSpPr>
          <p:spPr bwMode="gray">
            <a:xfrm>
              <a:off x="995" y="1427"/>
              <a:ext cx="622" cy="611"/>
            </a:xfrm>
            <a:prstGeom prst="rect">
              <a:avLst/>
            </a:prstGeom>
            <a:gradFill rotWithShape="0">
              <a:gsLst>
                <a:gs pos="0">
                  <a:srgbClr val="D3C17F"/>
                </a:gs>
                <a:gs pos="100000">
                  <a:srgbClr val="D3C17F">
                    <a:gamma/>
                    <a:shade val="76078"/>
                    <a:invGamma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  <a:scene3d>
              <a:camera prst="legacyPerspectiveTop"/>
              <a:lightRig rig="legacyFlat3" dir="l"/>
            </a:scene3d>
            <a:sp3d extrusionH="1243000" prstMaterial="legacyMatte">
              <a:bevelT w="13500" h="13500" prst="angle"/>
              <a:bevelB w="13500" h="13500" prst="angle"/>
              <a:extrusionClr>
                <a:srgbClr val="D3C17F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37" name="Freeform 34"/>
            <p:cNvSpPr>
              <a:spLocks/>
            </p:cNvSpPr>
            <p:nvPr/>
          </p:nvSpPr>
          <p:spPr bwMode="auto">
            <a:xfrm>
              <a:off x="1003" y="1572"/>
              <a:ext cx="616" cy="11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9" y="0"/>
                </a:cxn>
                <a:cxn ang="0">
                  <a:pos x="0" y="0"/>
                </a:cxn>
              </a:cxnLst>
              <a:rect l="0" t="0" r="r" b="b"/>
              <a:pathLst>
                <a:path w="250" h="1">
                  <a:moveTo>
                    <a:pt x="0" y="0"/>
                  </a:moveTo>
                  <a:lnTo>
                    <a:pt x="249" y="0"/>
                  </a:lnTo>
                  <a:lnTo>
                    <a:pt x="0" y="0"/>
                  </a:lnTo>
                </a:path>
              </a:pathLst>
            </a:custGeom>
            <a:noFill/>
            <a:ln w="12700" cap="rnd" cmpd="sng">
              <a:solidFill>
                <a:schemeClr val="bg2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Freeform 35"/>
            <p:cNvSpPr>
              <a:spLocks/>
            </p:cNvSpPr>
            <p:nvPr/>
          </p:nvSpPr>
          <p:spPr bwMode="auto">
            <a:xfrm>
              <a:off x="998" y="1731"/>
              <a:ext cx="611" cy="11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0" y="0"/>
                </a:cxn>
                <a:cxn ang="0">
                  <a:pos x="0" y="0"/>
                </a:cxn>
              </a:cxnLst>
              <a:rect l="0" t="0" r="r" b="b"/>
              <a:pathLst>
                <a:path w="251" h="1">
                  <a:moveTo>
                    <a:pt x="0" y="0"/>
                  </a:moveTo>
                  <a:lnTo>
                    <a:pt x="250" y="0"/>
                  </a:lnTo>
                  <a:lnTo>
                    <a:pt x="0" y="0"/>
                  </a:lnTo>
                </a:path>
              </a:pathLst>
            </a:custGeom>
            <a:noFill/>
            <a:ln w="12700" cap="rnd" cmpd="sng">
              <a:solidFill>
                <a:schemeClr val="bg2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Freeform 36"/>
            <p:cNvSpPr>
              <a:spLocks/>
            </p:cNvSpPr>
            <p:nvPr/>
          </p:nvSpPr>
          <p:spPr bwMode="auto">
            <a:xfrm>
              <a:off x="1003" y="1891"/>
              <a:ext cx="614" cy="11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0" y="0"/>
                </a:cxn>
                <a:cxn ang="0">
                  <a:pos x="0" y="0"/>
                </a:cxn>
              </a:cxnLst>
              <a:rect l="0" t="0" r="r" b="b"/>
              <a:pathLst>
                <a:path w="251" h="1">
                  <a:moveTo>
                    <a:pt x="0" y="0"/>
                  </a:moveTo>
                  <a:lnTo>
                    <a:pt x="250" y="0"/>
                  </a:lnTo>
                  <a:lnTo>
                    <a:pt x="0" y="0"/>
                  </a:lnTo>
                </a:path>
              </a:pathLst>
            </a:custGeom>
            <a:noFill/>
            <a:ln w="12700" cap="rnd" cmpd="sng">
              <a:solidFill>
                <a:schemeClr val="bg2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Freeform 37"/>
            <p:cNvSpPr>
              <a:spLocks/>
            </p:cNvSpPr>
            <p:nvPr/>
          </p:nvSpPr>
          <p:spPr bwMode="auto">
            <a:xfrm>
              <a:off x="1302" y="1741"/>
              <a:ext cx="3" cy="15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0"/>
                </a:cxn>
                <a:cxn ang="0">
                  <a:pos x="0" y="0"/>
                </a:cxn>
              </a:cxnLst>
              <a:rect l="0" t="0" r="r" b="b"/>
              <a:pathLst>
                <a:path w="1" h="61">
                  <a:moveTo>
                    <a:pt x="0" y="0"/>
                  </a:moveTo>
                  <a:lnTo>
                    <a:pt x="0" y="60"/>
                  </a:lnTo>
                  <a:lnTo>
                    <a:pt x="0" y="0"/>
                  </a:lnTo>
                </a:path>
              </a:pathLst>
            </a:custGeom>
            <a:noFill/>
            <a:ln w="12700" cap="rnd" cmpd="sng">
              <a:solidFill>
                <a:schemeClr val="bg2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Freeform 38"/>
            <p:cNvSpPr>
              <a:spLocks/>
            </p:cNvSpPr>
            <p:nvPr/>
          </p:nvSpPr>
          <p:spPr bwMode="auto">
            <a:xfrm>
              <a:off x="1149" y="1572"/>
              <a:ext cx="2" cy="16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4"/>
                </a:cxn>
                <a:cxn ang="0">
                  <a:pos x="0" y="0"/>
                </a:cxn>
              </a:cxnLst>
              <a:rect l="0" t="0" r="r" b="b"/>
              <a:pathLst>
                <a:path w="1" h="65">
                  <a:moveTo>
                    <a:pt x="0" y="0"/>
                  </a:moveTo>
                  <a:lnTo>
                    <a:pt x="0" y="64"/>
                  </a:lnTo>
                  <a:lnTo>
                    <a:pt x="0" y="0"/>
                  </a:lnTo>
                </a:path>
              </a:pathLst>
            </a:custGeom>
            <a:noFill/>
            <a:ln w="12700" cap="rnd" cmpd="sng">
              <a:solidFill>
                <a:schemeClr val="bg2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Freeform 39"/>
            <p:cNvSpPr>
              <a:spLocks/>
            </p:cNvSpPr>
            <p:nvPr/>
          </p:nvSpPr>
          <p:spPr bwMode="auto">
            <a:xfrm>
              <a:off x="1468" y="1572"/>
              <a:ext cx="3" cy="16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4"/>
                </a:cxn>
                <a:cxn ang="0">
                  <a:pos x="0" y="0"/>
                </a:cxn>
              </a:cxnLst>
              <a:rect l="0" t="0" r="r" b="b"/>
              <a:pathLst>
                <a:path w="1" h="65">
                  <a:moveTo>
                    <a:pt x="0" y="0"/>
                  </a:moveTo>
                  <a:lnTo>
                    <a:pt x="0" y="64"/>
                  </a:lnTo>
                  <a:lnTo>
                    <a:pt x="0" y="0"/>
                  </a:lnTo>
                </a:path>
              </a:pathLst>
            </a:custGeom>
            <a:noFill/>
            <a:ln w="12700" cap="rnd" cmpd="sng">
              <a:solidFill>
                <a:schemeClr val="bg2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Freeform 40"/>
            <p:cNvSpPr>
              <a:spLocks/>
            </p:cNvSpPr>
            <p:nvPr/>
          </p:nvSpPr>
          <p:spPr bwMode="auto">
            <a:xfrm>
              <a:off x="1149" y="1901"/>
              <a:ext cx="2" cy="14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59"/>
                </a:cxn>
                <a:cxn ang="0">
                  <a:pos x="0" y="0"/>
                </a:cxn>
              </a:cxnLst>
              <a:rect l="0" t="0" r="r" b="b"/>
              <a:pathLst>
                <a:path w="1" h="60">
                  <a:moveTo>
                    <a:pt x="0" y="0"/>
                  </a:moveTo>
                  <a:lnTo>
                    <a:pt x="0" y="59"/>
                  </a:lnTo>
                  <a:lnTo>
                    <a:pt x="0" y="0"/>
                  </a:lnTo>
                </a:path>
              </a:pathLst>
            </a:custGeom>
            <a:noFill/>
            <a:ln w="12700" cap="rnd" cmpd="sng">
              <a:solidFill>
                <a:schemeClr val="bg2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Freeform 41"/>
            <p:cNvSpPr>
              <a:spLocks/>
            </p:cNvSpPr>
            <p:nvPr/>
          </p:nvSpPr>
          <p:spPr bwMode="auto">
            <a:xfrm>
              <a:off x="1468" y="1901"/>
              <a:ext cx="3" cy="14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59"/>
                </a:cxn>
                <a:cxn ang="0">
                  <a:pos x="0" y="0"/>
                </a:cxn>
              </a:cxnLst>
              <a:rect l="0" t="0" r="r" b="b"/>
              <a:pathLst>
                <a:path w="1" h="60">
                  <a:moveTo>
                    <a:pt x="0" y="0"/>
                  </a:moveTo>
                  <a:lnTo>
                    <a:pt x="0" y="59"/>
                  </a:lnTo>
                  <a:lnTo>
                    <a:pt x="0" y="0"/>
                  </a:lnTo>
                </a:path>
              </a:pathLst>
            </a:custGeom>
            <a:noFill/>
            <a:ln w="12700" cap="rnd" cmpd="sng">
              <a:solidFill>
                <a:schemeClr val="bg2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5" name="Rectangle 42"/>
            <p:cNvSpPr>
              <a:spLocks noChangeArrowheads="1"/>
            </p:cNvSpPr>
            <p:nvPr/>
          </p:nvSpPr>
          <p:spPr bwMode="auto">
            <a:xfrm>
              <a:off x="1234" y="1945"/>
              <a:ext cx="104" cy="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" name="Rectangle 43"/>
            <p:cNvSpPr>
              <a:spLocks noChangeArrowheads="1"/>
            </p:cNvSpPr>
            <p:nvPr/>
          </p:nvSpPr>
          <p:spPr bwMode="auto">
            <a:xfrm>
              <a:off x="957" y="2039"/>
              <a:ext cx="702" cy="20"/>
            </a:xfrm>
            <a:prstGeom prst="rect">
              <a:avLst/>
            </a:prstGeom>
            <a:solidFill>
              <a:srgbClr val="8F3D00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" name="Freeform 44"/>
            <p:cNvSpPr>
              <a:spLocks/>
            </p:cNvSpPr>
            <p:nvPr/>
          </p:nvSpPr>
          <p:spPr bwMode="auto">
            <a:xfrm>
              <a:off x="1302" y="1425"/>
              <a:ext cx="3" cy="14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58"/>
                </a:cxn>
                <a:cxn ang="0">
                  <a:pos x="0" y="0"/>
                </a:cxn>
              </a:cxnLst>
              <a:rect l="0" t="0" r="r" b="b"/>
              <a:pathLst>
                <a:path w="1" h="59">
                  <a:moveTo>
                    <a:pt x="0" y="0"/>
                  </a:moveTo>
                  <a:lnTo>
                    <a:pt x="0" y="58"/>
                  </a:lnTo>
                  <a:lnTo>
                    <a:pt x="0" y="0"/>
                  </a:lnTo>
                </a:path>
              </a:pathLst>
            </a:custGeom>
            <a:noFill/>
            <a:ln w="12700" cap="rnd" cmpd="sng">
              <a:solidFill>
                <a:schemeClr val="bg2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8" name="Rectangle 45"/>
            <p:cNvSpPr>
              <a:spLocks noChangeArrowheads="1"/>
            </p:cNvSpPr>
            <p:nvPr/>
          </p:nvSpPr>
          <p:spPr bwMode="auto">
            <a:xfrm>
              <a:off x="951" y="2077"/>
              <a:ext cx="201" cy="68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" name="Text Box 46"/>
            <p:cNvSpPr txBox="1">
              <a:spLocks noChangeArrowheads="1"/>
            </p:cNvSpPr>
            <p:nvPr/>
          </p:nvSpPr>
          <p:spPr bwMode="auto">
            <a:xfrm>
              <a:off x="304" y="1560"/>
              <a:ext cx="442" cy="267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0"/>
                </a:spcBef>
              </a:pPr>
              <a:r>
                <a:rPr lang="en-US" sz="1000" i="1" dirty="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iLPN label</a:t>
              </a:r>
              <a:endParaRPr lang="en-US" sz="1000" i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50" name="Text Box 47"/>
            <p:cNvSpPr txBox="1">
              <a:spLocks noChangeArrowheads="1"/>
            </p:cNvSpPr>
            <p:nvPr/>
          </p:nvSpPr>
          <p:spPr bwMode="auto">
            <a:xfrm>
              <a:off x="459" y="2719"/>
              <a:ext cx="460" cy="265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0"/>
                </a:spcBef>
              </a:pPr>
              <a:r>
                <a:rPr lang="en-US" sz="1000" i="1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pallet label</a:t>
              </a:r>
            </a:p>
          </p:txBody>
        </p:sp>
        <p:sp>
          <p:nvSpPr>
            <p:cNvPr id="51" name="Text Box 48"/>
            <p:cNvSpPr txBox="1">
              <a:spLocks noChangeArrowheads="1"/>
            </p:cNvSpPr>
            <p:nvPr/>
          </p:nvSpPr>
          <p:spPr bwMode="auto">
            <a:xfrm>
              <a:off x="3673" y="1547"/>
              <a:ext cx="634" cy="228"/>
            </a:xfrm>
            <a:prstGeom prst="rect">
              <a:avLst/>
            </a:prstGeom>
            <a:noFill/>
            <a:ln w="381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anchor="ctr"/>
            <a:lstStyle/>
            <a:p>
              <a:pPr eaLnBrk="0" hangingPunct="0">
                <a:spcBef>
                  <a:spcPct val="0"/>
                </a:spcBef>
              </a:pPr>
              <a:r>
                <a:rPr lang="en-US" sz="1000" i="1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case pick label</a:t>
              </a:r>
            </a:p>
          </p:txBody>
        </p:sp>
        <p:sp>
          <p:nvSpPr>
            <p:cNvPr id="52" name="Rectangle 49"/>
            <p:cNvSpPr>
              <a:spLocks noChangeArrowheads="1"/>
            </p:cNvSpPr>
            <p:nvPr/>
          </p:nvSpPr>
          <p:spPr bwMode="auto">
            <a:xfrm>
              <a:off x="2120" y="1089"/>
              <a:ext cx="602" cy="265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0"/>
                </a:spcBef>
              </a:pPr>
              <a:r>
                <a:rPr lang="en-US" sz="1000" i="1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location label</a:t>
              </a:r>
            </a:p>
          </p:txBody>
        </p:sp>
        <p:pic>
          <p:nvPicPr>
            <p:cNvPr id="53" name="Picture 50" descr="barcode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37" y="1857"/>
              <a:ext cx="334" cy="215"/>
            </a:xfrm>
            <a:prstGeom prst="rect">
              <a:avLst/>
            </a:prstGeom>
            <a:noFill/>
            <a:ln w="9525">
              <a:solidFill>
                <a:srgbClr val="333333"/>
              </a:solidFill>
              <a:miter lim="800000"/>
              <a:headEnd/>
              <a:tailEnd/>
            </a:ln>
          </p:spPr>
        </p:pic>
        <p:sp>
          <p:nvSpPr>
            <p:cNvPr id="54" name="Rectangle 51"/>
            <p:cNvSpPr>
              <a:spLocks noChangeArrowheads="1"/>
            </p:cNvSpPr>
            <p:nvPr/>
          </p:nvSpPr>
          <p:spPr bwMode="auto">
            <a:xfrm>
              <a:off x="2897" y="2712"/>
              <a:ext cx="150" cy="54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" name="Rectangle 52"/>
            <p:cNvSpPr>
              <a:spLocks noChangeArrowheads="1"/>
            </p:cNvSpPr>
            <p:nvPr/>
          </p:nvSpPr>
          <p:spPr bwMode="auto">
            <a:xfrm>
              <a:off x="2455" y="2722"/>
              <a:ext cx="15" cy="32"/>
            </a:xfrm>
            <a:prstGeom prst="rect">
              <a:avLst/>
            </a:prstGeom>
            <a:gradFill rotWithShape="0">
              <a:gsLst>
                <a:gs pos="0">
                  <a:srgbClr val="FFFFFF">
                    <a:gamma/>
                    <a:shade val="76078"/>
                    <a:invGamma/>
                  </a:srgbClr>
                </a:gs>
                <a:gs pos="100000">
                  <a:srgbClr val="FFFFFF"/>
                </a:gs>
              </a:gsLst>
              <a:lin ang="5400000" scaled="1"/>
            </a:gra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" name="Rectangle 53"/>
            <p:cNvSpPr>
              <a:spLocks noChangeArrowheads="1"/>
            </p:cNvSpPr>
            <p:nvPr/>
          </p:nvSpPr>
          <p:spPr bwMode="auto">
            <a:xfrm>
              <a:off x="2451" y="2721"/>
              <a:ext cx="19" cy="37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" name="Rectangle 54"/>
            <p:cNvSpPr>
              <a:spLocks noChangeArrowheads="1"/>
            </p:cNvSpPr>
            <p:nvPr/>
          </p:nvSpPr>
          <p:spPr bwMode="auto">
            <a:xfrm>
              <a:off x="2200" y="2763"/>
              <a:ext cx="522" cy="16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" name="Freeform 55"/>
            <p:cNvSpPr>
              <a:spLocks/>
            </p:cNvSpPr>
            <p:nvPr/>
          </p:nvSpPr>
          <p:spPr bwMode="auto">
            <a:xfrm>
              <a:off x="2208" y="2715"/>
              <a:ext cx="510" cy="4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72" y="0"/>
                </a:cxn>
                <a:cxn ang="0">
                  <a:pos x="272" y="24"/>
                </a:cxn>
                <a:cxn ang="0">
                  <a:pos x="0" y="24"/>
                </a:cxn>
                <a:cxn ang="0">
                  <a:pos x="0" y="0"/>
                </a:cxn>
              </a:cxnLst>
              <a:rect l="0" t="0" r="r" b="b"/>
              <a:pathLst>
                <a:path w="273" h="25">
                  <a:moveTo>
                    <a:pt x="0" y="0"/>
                  </a:moveTo>
                  <a:lnTo>
                    <a:pt x="272" y="0"/>
                  </a:lnTo>
                  <a:lnTo>
                    <a:pt x="272" y="24"/>
                  </a:lnTo>
                  <a:lnTo>
                    <a:pt x="0" y="24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000000">
                    <a:gamma/>
                    <a:shade val="76078"/>
                    <a:invGamma/>
                  </a:srgbClr>
                </a:gs>
                <a:gs pos="100000">
                  <a:srgbClr val="000000"/>
                </a:gs>
              </a:gsLst>
              <a:lin ang="5400000" scaled="1"/>
            </a:gradFill>
            <a:ln w="12700" cap="rnd" cmpd="sng">
              <a:solidFill>
                <a:schemeClr val="bg2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9" name="Rectangle 56"/>
            <p:cNvSpPr>
              <a:spLocks noChangeArrowheads="1"/>
            </p:cNvSpPr>
            <p:nvPr/>
          </p:nvSpPr>
          <p:spPr bwMode="gray">
            <a:xfrm>
              <a:off x="2230" y="2211"/>
              <a:ext cx="467" cy="497"/>
            </a:xfrm>
            <a:prstGeom prst="rect">
              <a:avLst/>
            </a:prstGeom>
            <a:gradFill rotWithShape="0">
              <a:gsLst>
                <a:gs pos="0">
                  <a:srgbClr val="D3C17F"/>
                </a:gs>
                <a:gs pos="100000">
                  <a:srgbClr val="D3C17F">
                    <a:gamma/>
                    <a:shade val="76078"/>
                    <a:invGamma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  <a:scene3d>
              <a:camera prst="legacyPerspectiveTop"/>
              <a:lightRig rig="legacyFlat3" dir="l"/>
            </a:scene3d>
            <a:sp3d extrusionH="887400" prstMaterial="legacyMatte">
              <a:bevelT w="13500" h="13500" prst="angle"/>
              <a:bevelB w="13500" h="13500" prst="angle"/>
              <a:extrusionClr>
                <a:srgbClr val="D3C17F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60" name="Freeform 57"/>
            <p:cNvSpPr>
              <a:spLocks/>
            </p:cNvSpPr>
            <p:nvPr/>
          </p:nvSpPr>
          <p:spPr bwMode="auto">
            <a:xfrm>
              <a:off x="2236" y="2324"/>
              <a:ext cx="458" cy="9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9" y="0"/>
                </a:cxn>
                <a:cxn ang="0">
                  <a:pos x="0" y="0"/>
                </a:cxn>
              </a:cxnLst>
              <a:rect l="0" t="0" r="r" b="b"/>
              <a:pathLst>
                <a:path w="250" h="1">
                  <a:moveTo>
                    <a:pt x="0" y="0"/>
                  </a:moveTo>
                  <a:lnTo>
                    <a:pt x="249" y="0"/>
                  </a:lnTo>
                  <a:lnTo>
                    <a:pt x="0" y="0"/>
                  </a:lnTo>
                </a:path>
              </a:pathLst>
            </a:custGeom>
            <a:noFill/>
            <a:ln w="12700" cap="rnd" cmpd="sng">
              <a:solidFill>
                <a:schemeClr val="bg2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" name="Freeform 58"/>
            <p:cNvSpPr>
              <a:spLocks/>
            </p:cNvSpPr>
            <p:nvPr/>
          </p:nvSpPr>
          <p:spPr bwMode="auto">
            <a:xfrm>
              <a:off x="2232" y="2449"/>
              <a:ext cx="454" cy="9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0" y="0"/>
                </a:cxn>
                <a:cxn ang="0">
                  <a:pos x="0" y="0"/>
                </a:cxn>
              </a:cxnLst>
              <a:rect l="0" t="0" r="r" b="b"/>
              <a:pathLst>
                <a:path w="251" h="1">
                  <a:moveTo>
                    <a:pt x="0" y="0"/>
                  </a:moveTo>
                  <a:lnTo>
                    <a:pt x="250" y="0"/>
                  </a:lnTo>
                  <a:lnTo>
                    <a:pt x="0" y="0"/>
                  </a:lnTo>
                </a:path>
              </a:pathLst>
            </a:custGeom>
            <a:noFill/>
            <a:ln w="12700" cap="rnd" cmpd="sng">
              <a:solidFill>
                <a:schemeClr val="bg2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2" name="Freeform 59"/>
            <p:cNvSpPr>
              <a:spLocks/>
            </p:cNvSpPr>
            <p:nvPr/>
          </p:nvSpPr>
          <p:spPr bwMode="auto">
            <a:xfrm>
              <a:off x="2236" y="2572"/>
              <a:ext cx="456" cy="9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0" y="0"/>
                </a:cxn>
                <a:cxn ang="0">
                  <a:pos x="0" y="0"/>
                </a:cxn>
              </a:cxnLst>
              <a:rect l="0" t="0" r="r" b="b"/>
              <a:pathLst>
                <a:path w="251" h="1">
                  <a:moveTo>
                    <a:pt x="0" y="0"/>
                  </a:moveTo>
                  <a:lnTo>
                    <a:pt x="250" y="0"/>
                  </a:lnTo>
                  <a:lnTo>
                    <a:pt x="0" y="0"/>
                  </a:lnTo>
                </a:path>
              </a:pathLst>
            </a:custGeom>
            <a:noFill/>
            <a:ln w="12700" cap="rnd" cmpd="sng">
              <a:solidFill>
                <a:schemeClr val="bg2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3" name="Freeform 60"/>
            <p:cNvSpPr>
              <a:spLocks/>
            </p:cNvSpPr>
            <p:nvPr/>
          </p:nvSpPr>
          <p:spPr bwMode="auto">
            <a:xfrm>
              <a:off x="2458" y="2456"/>
              <a:ext cx="2" cy="11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0"/>
                </a:cxn>
                <a:cxn ang="0">
                  <a:pos x="0" y="0"/>
                </a:cxn>
              </a:cxnLst>
              <a:rect l="0" t="0" r="r" b="b"/>
              <a:pathLst>
                <a:path w="1" h="61">
                  <a:moveTo>
                    <a:pt x="0" y="0"/>
                  </a:moveTo>
                  <a:lnTo>
                    <a:pt x="0" y="60"/>
                  </a:lnTo>
                  <a:lnTo>
                    <a:pt x="0" y="0"/>
                  </a:lnTo>
                </a:path>
              </a:pathLst>
            </a:custGeom>
            <a:noFill/>
            <a:ln w="12700" cap="rnd" cmpd="sng">
              <a:solidFill>
                <a:schemeClr val="bg2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4" name="Freeform 61"/>
            <p:cNvSpPr>
              <a:spLocks/>
            </p:cNvSpPr>
            <p:nvPr/>
          </p:nvSpPr>
          <p:spPr bwMode="auto">
            <a:xfrm>
              <a:off x="2344" y="2324"/>
              <a:ext cx="2" cy="12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4"/>
                </a:cxn>
                <a:cxn ang="0">
                  <a:pos x="0" y="0"/>
                </a:cxn>
              </a:cxnLst>
              <a:rect l="0" t="0" r="r" b="b"/>
              <a:pathLst>
                <a:path w="1" h="65">
                  <a:moveTo>
                    <a:pt x="0" y="0"/>
                  </a:moveTo>
                  <a:lnTo>
                    <a:pt x="0" y="64"/>
                  </a:lnTo>
                  <a:lnTo>
                    <a:pt x="0" y="0"/>
                  </a:lnTo>
                </a:path>
              </a:pathLst>
            </a:custGeom>
            <a:noFill/>
            <a:ln w="12700" cap="rnd" cmpd="sng">
              <a:solidFill>
                <a:schemeClr val="bg2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5" name="Freeform 62"/>
            <p:cNvSpPr>
              <a:spLocks/>
            </p:cNvSpPr>
            <p:nvPr/>
          </p:nvSpPr>
          <p:spPr bwMode="auto">
            <a:xfrm>
              <a:off x="2582" y="2324"/>
              <a:ext cx="2" cy="12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4"/>
                </a:cxn>
                <a:cxn ang="0">
                  <a:pos x="0" y="0"/>
                </a:cxn>
              </a:cxnLst>
              <a:rect l="0" t="0" r="r" b="b"/>
              <a:pathLst>
                <a:path w="1" h="65">
                  <a:moveTo>
                    <a:pt x="0" y="0"/>
                  </a:moveTo>
                  <a:lnTo>
                    <a:pt x="0" y="64"/>
                  </a:lnTo>
                  <a:lnTo>
                    <a:pt x="0" y="0"/>
                  </a:lnTo>
                </a:path>
              </a:pathLst>
            </a:custGeom>
            <a:noFill/>
            <a:ln w="12700" cap="rnd" cmpd="sng">
              <a:solidFill>
                <a:schemeClr val="bg2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6" name="Freeform 63"/>
            <p:cNvSpPr>
              <a:spLocks/>
            </p:cNvSpPr>
            <p:nvPr/>
          </p:nvSpPr>
          <p:spPr bwMode="auto">
            <a:xfrm>
              <a:off x="2344" y="2580"/>
              <a:ext cx="2" cy="11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59"/>
                </a:cxn>
                <a:cxn ang="0">
                  <a:pos x="0" y="0"/>
                </a:cxn>
              </a:cxnLst>
              <a:rect l="0" t="0" r="r" b="b"/>
              <a:pathLst>
                <a:path w="1" h="60">
                  <a:moveTo>
                    <a:pt x="0" y="0"/>
                  </a:moveTo>
                  <a:lnTo>
                    <a:pt x="0" y="59"/>
                  </a:lnTo>
                  <a:lnTo>
                    <a:pt x="0" y="0"/>
                  </a:lnTo>
                </a:path>
              </a:pathLst>
            </a:custGeom>
            <a:noFill/>
            <a:ln w="12700" cap="rnd" cmpd="sng">
              <a:solidFill>
                <a:schemeClr val="bg2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7" name="Freeform 64"/>
            <p:cNvSpPr>
              <a:spLocks/>
            </p:cNvSpPr>
            <p:nvPr/>
          </p:nvSpPr>
          <p:spPr bwMode="auto">
            <a:xfrm>
              <a:off x="2582" y="2580"/>
              <a:ext cx="2" cy="11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59"/>
                </a:cxn>
                <a:cxn ang="0">
                  <a:pos x="0" y="0"/>
                </a:cxn>
              </a:cxnLst>
              <a:rect l="0" t="0" r="r" b="b"/>
              <a:pathLst>
                <a:path w="1" h="60">
                  <a:moveTo>
                    <a:pt x="0" y="0"/>
                  </a:moveTo>
                  <a:lnTo>
                    <a:pt x="0" y="59"/>
                  </a:lnTo>
                  <a:lnTo>
                    <a:pt x="0" y="0"/>
                  </a:lnTo>
                </a:path>
              </a:pathLst>
            </a:custGeom>
            <a:noFill/>
            <a:ln w="12700" cap="rnd" cmpd="sng">
              <a:solidFill>
                <a:schemeClr val="bg2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8" name="Rectangle 65"/>
            <p:cNvSpPr>
              <a:spLocks noChangeArrowheads="1"/>
            </p:cNvSpPr>
            <p:nvPr/>
          </p:nvSpPr>
          <p:spPr bwMode="auto">
            <a:xfrm>
              <a:off x="2408" y="2615"/>
              <a:ext cx="76" cy="47"/>
            </a:xfrm>
            <a:prstGeom prst="rect">
              <a:avLst/>
            </a:prstGeom>
            <a:gradFill rotWithShape="0">
              <a:gsLst>
                <a:gs pos="0">
                  <a:srgbClr val="FFFFFF">
                    <a:gamma/>
                    <a:shade val="76078"/>
                    <a:invGamma/>
                  </a:srgbClr>
                </a:gs>
                <a:gs pos="100000">
                  <a:srgbClr val="FFFFFF"/>
                </a:gs>
              </a:gsLst>
              <a:lin ang="5400000" scaled="1"/>
            </a:gra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" name="Freeform 66"/>
            <p:cNvSpPr>
              <a:spLocks/>
            </p:cNvSpPr>
            <p:nvPr/>
          </p:nvSpPr>
          <p:spPr bwMode="auto">
            <a:xfrm>
              <a:off x="2458" y="2209"/>
              <a:ext cx="2" cy="1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58"/>
                </a:cxn>
                <a:cxn ang="0">
                  <a:pos x="0" y="0"/>
                </a:cxn>
              </a:cxnLst>
              <a:rect l="0" t="0" r="r" b="b"/>
              <a:pathLst>
                <a:path w="1" h="59">
                  <a:moveTo>
                    <a:pt x="0" y="0"/>
                  </a:moveTo>
                  <a:lnTo>
                    <a:pt x="0" y="58"/>
                  </a:lnTo>
                  <a:lnTo>
                    <a:pt x="0" y="0"/>
                  </a:lnTo>
                </a:path>
              </a:pathLst>
            </a:custGeom>
            <a:noFill/>
            <a:ln w="12700" cap="rnd" cmpd="sng">
              <a:solidFill>
                <a:schemeClr val="bg2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0" name="Rectangle 67"/>
            <p:cNvSpPr>
              <a:spLocks noChangeArrowheads="1"/>
            </p:cNvSpPr>
            <p:nvPr/>
          </p:nvSpPr>
          <p:spPr bwMode="auto">
            <a:xfrm>
              <a:off x="2200" y="2705"/>
              <a:ext cx="522" cy="16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" name="Rectangle 68"/>
            <p:cNvSpPr>
              <a:spLocks noChangeArrowheads="1"/>
            </p:cNvSpPr>
            <p:nvPr/>
          </p:nvSpPr>
          <p:spPr bwMode="auto">
            <a:xfrm>
              <a:off x="2210" y="2716"/>
              <a:ext cx="150" cy="52"/>
            </a:xfrm>
            <a:prstGeom prst="rect">
              <a:avLst/>
            </a:prstGeom>
            <a:gradFill rotWithShape="0">
              <a:gsLst>
                <a:gs pos="0">
                  <a:schemeClr val="tx1">
                    <a:gamma/>
                    <a:shade val="76078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" name="Text Box 69"/>
            <p:cNvSpPr txBox="1">
              <a:spLocks noChangeArrowheads="1"/>
            </p:cNvSpPr>
            <p:nvPr/>
          </p:nvSpPr>
          <p:spPr bwMode="auto">
            <a:xfrm>
              <a:off x="4416" y="1197"/>
              <a:ext cx="1073" cy="288"/>
            </a:xfrm>
            <a:prstGeom prst="rect">
              <a:avLst/>
            </a:prstGeom>
            <a:noFill/>
            <a:ln w="381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anchor="ctr"/>
            <a:lstStyle/>
            <a:p>
              <a:pPr eaLnBrk="0" hangingPunct="0">
                <a:spcBef>
                  <a:spcPct val="0"/>
                </a:spcBef>
              </a:pPr>
              <a:r>
                <a:rPr lang="en-US" sz="1000" i="1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parcel carrier tracking number</a:t>
              </a:r>
            </a:p>
          </p:txBody>
        </p:sp>
        <p:sp>
          <p:nvSpPr>
            <p:cNvPr id="73" name="Rectangle 70"/>
            <p:cNvSpPr>
              <a:spLocks noChangeArrowheads="1"/>
            </p:cNvSpPr>
            <p:nvPr/>
          </p:nvSpPr>
          <p:spPr bwMode="auto">
            <a:xfrm>
              <a:off x="3143" y="1996"/>
              <a:ext cx="15" cy="3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4" name="Rectangle 71"/>
            <p:cNvSpPr>
              <a:spLocks noChangeArrowheads="1"/>
            </p:cNvSpPr>
            <p:nvPr/>
          </p:nvSpPr>
          <p:spPr bwMode="auto">
            <a:xfrm>
              <a:off x="3139" y="1994"/>
              <a:ext cx="19" cy="38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5" name="Rectangle 72"/>
            <p:cNvSpPr>
              <a:spLocks noChangeArrowheads="1"/>
            </p:cNvSpPr>
            <p:nvPr/>
          </p:nvSpPr>
          <p:spPr bwMode="auto">
            <a:xfrm>
              <a:off x="2888" y="2038"/>
              <a:ext cx="522" cy="16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6" name="Freeform 73"/>
            <p:cNvSpPr>
              <a:spLocks/>
            </p:cNvSpPr>
            <p:nvPr/>
          </p:nvSpPr>
          <p:spPr bwMode="auto">
            <a:xfrm>
              <a:off x="2896" y="1988"/>
              <a:ext cx="510" cy="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72" y="0"/>
                </a:cxn>
                <a:cxn ang="0">
                  <a:pos x="272" y="24"/>
                </a:cxn>
                <a:cxn ang="0">
                  <a:pos x="0" y="24"/>
                </a:cxn>
                <a:cxn ang="0">
                  <a:pos x="0" y="0"/>
                </a:cxn>
              </a:cxnLst>
              <a:rect l="0" t="0" r="r" b="b"/>
              <a:pathLst>
                <a:path w="273" h="25">
                  <a:moveTo>
                    <a:pt x="0" y="0"/>
                  </a:moveTo>
                  <a:lnTo>
                    <a:pt x="272" y="0"/>
                  </a:lnTo>
                  <a:lnTo>
                    <a:pt x="272" y="24"/>
                  </a:lnTo>
                  <a:lnTo>
                    <a:pt x="0" y="24"/>
                  </a:ln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 w="12700" cap="rnd" cmpd="sng">
              <a:solidFill>
                <a:schemeClr val="bg2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7" name="Rectangle 74"/>
            <p:cNvSpPr>
              <a:spLocks noChangeArrowheads="1"/>
            </p:cNvSpPr>
            <p:nvPr/>
          </p:nvSpPr>
          <p:spPr bwMode="gray">
            <a:xfrm>
              <a:off x="2918" y="1471"/>
              <a:ext cx="467" cy="510"/>
            </a:xfrm>
            <a:prstGeom prst="rect">
              <a:avLst/>
            </a:prstGeom>
            <a:gradFill rotWithShape="0">
              <a:gsLst>
                <a:gs pos="0">
                  <a:srgbClr val="D3C17F"/>
                </a:gs>
                <a:gs pos="100000">
                  <a:srgbClr val="D3C17F">
                    <a:gamma/>
                    <a:shade val="76078"/>
                    <a:invGamma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  <a:scene3d>
              <a:camera prst="legacyPerspectiveTop"/>
              <a:lightRig rig="legacyFlat3" dir="l"/>
            </a:scene3d>
            <a:sp3d extrusionH="887400" prstMaterial="legacyMatte">
              <a:bevelT w="13500" h="13500" prst="angle"/>
              <a:bevelB w="13500" h="13500" prst="angle"/>
              <a:extrusionClr>
                <a:srgbClr val="D3C17F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78" name="Freeform 75"/>
            <p:cNvSpPr>
              <a:spLocks/>
            </p:cNvSpPr>
            <p:nvPr/>
          </p:nvSpPr>
          <p:spPr bwMode="auto">
            <a:xfrm>
              <a:off x="2924" y="1587"/>
              <a:ext cx="458" cy="9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9" y="0"/>
                </a:cxn>
                <a:cxn ang="0">
                  <a:pos x="0" y="0"/>
                </a:cxn>
              </a:cxnLst>
              <a:rect l="0" t="0" r="r" b="b"/>
              <a:pathLst>
                <a:path w="250" h="1">
                  <a:moveTo>
                    <a:pt x="0" y="0"/>
                  </a:moveTo>
                  <a:lnTo>
                    <a:pt x="249" y="0"/>
                  </a:lnTo>
                  <a:lnTo>
                    <a:pt x="0" y="0"/>
                  </a:lnTo>
                </a:path>
              </a:pathLst>
            </a:custGeom>
            <a:noFill/>
            <a:ln w="12700" cap="rnd" cmpd="sng">
              <a:solidFill>
                <a:schemeClr val="bg2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9" name="Freeform 76"/>
            <p:cNvSpPr>
              <a:spLocks/>
            </p:cNvSpPr>
            <p:nvPr/>
          </p:nvSpPr>
          <p:spPr bwMode="auto">
            <a:xfrm>
              <a:off x="2920" y="1715"/>
              <a:ext cx="454" cy="9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0" y="0"/>
                </a:cxn>
                <a:cxn ang="0">
                  <a:pos x="0" y="0"/>
                </a:cxn>
              </a:cxnLst>
              <a:rect l="0" t="0" r="r" b="b"/>
              <a:pathLst>
                <a:path w="251" h="1">
                  <a:moveTo>
                    <a:pt x="0" y="0"/>
                  </a:moveTo>
                  <a:lnTo>
                    <a:pt x="250" y="0"/>
                  </a:lnTo>
                  <a:lnTo>
                    <a:pt x="0" y="0"/>
                  </a:lnTo>
                </a:path>
              </a:pathLst>
            </a:custGeom>
            <a:noFill/>
            <a:ln w="12700" cap="rnd" cmpd="sng">
              <a:solidFill>
                <a:schemeClr val="bg2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0" name="Freeform 77"/>
            <p:cNvSpPr>
              <a:spLocks/>
            </p:cNvSpPr>
            <p:nvPr/>
          </p:nvSpPr>
          <p:spPr bwMode="auto">
            <a:xfrm>
              <a:off x="2924" y="1842"/>
              <a:ext cx="456" cy="9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0" y="0"/>
                </a:cxn>
                <a:cxn ang="0">
                  <a:pos x="0" y="0"/>
                </a:cxn>
              </a:cxnLst>
              <a:rect l="0" t="0" r="r" b="b"/>
              <a:pathLst>
                <a:path w="251" h="1">
                  <a:moveTo>
                    <a:pt x="0" y="0"/>
                  </a:moveTo>
                  <a:lnTo>
                    <a:pt x="250" y="0"/>
                  </a:lnTo>
                  <a:lnTo>
                    <a:pt x="0" y="0"/>
                  </a:lnTo>
                </a:path>
              </a:pathLst>
            </a:custGeom>
            <a:noFill/>
            <a:ln w="12700" cap="rnd" cmpd="sng">
              <a:solidFill>
                <a:schemeClr val="bg2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1" name="Freeform 78"/>
            <p:cNvSpPr>
              <a:spLocks/>
            </p:cNvSpPr>
            <p:nvPr/>
          </p:nvSpPr>
          <p:spPr bwMode="auto">
            <a:xfrm>
              <a:off x="3146" y="1723"/>
              <a:ext cx="2" cy="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0"/>
                </a:cxn>
                <a:cxn ang="0">
                  <a:pos x="0" y="0"/>
                </a:cxn>
              </a:cxnLst>
              <a:rect l="0" t="0" r="r" b="b"/>
              <a:pathLst>
                <a:path w="1" h="61">
                  <a:moveTo>
                    <a:pt x="0" y="0"/>
                  </a:moveTo>
                  <a:lnTo>
                    <a:pt x="0" y="60"/>
                  </a:lnTo>
                  <a:lnTo>
                    <a:pt x="0" y="0"/>
                  </a:lnTo>
                </a:path>
              </a:pathLst>
            </a:custGeom>
            <a:noFill/>
            <a:ln w="12700" cap="rnd" cmpd="sng">
              <a:solidFill>
                <a:schemeClr val="bg2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" name="Freeform 79"/>
            <p:cNvSpPr>
              <a:spLocks/>
            </p:cNvSpPr>
            <p:nvPr/>
          </p:nvSpPr>
          <p:spPr bwMode="auto">
            <a:xfrm>
              <a:off x="3032" y="1587"/>
              <a:ext cx="2" cy="13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4"/>
                </a:cxn>
                <a:cxn ang="0">
                  <a:pos x="0" y="0"/>
                </a:cxn>
              </a:cxnLst>
              <a:rect l="0" t="0" r="r" b="b"/>
              <a:pathLst>
                <a:path w="1" h="65">
                  <a:moveTo>
                    <a:pt x="0" y="0"/>
                  </a:moveTo>
                  <a:lnTo>
                    <a:pt x="0" y="64"/>
                  </a:lnTo>
                  <a:lnTo>
                    <a:pt x="0" y="0"/>
                  </a:lnTo>
                </a:path>
              </a:pathLst>
            </a:custGeom>
            <a:noFill/>
            <a:ln w="12700" cap="rnd" cmpd="sng">
              <a:solidFill>
                <a:schemeClr val="bg2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" name="Freeform 80"/>
            <p:cNvSpPr>
              <a:spLocks/>
            </p:cNvSpPr>
            <p:nvPr/>
          </p:nvSpPr>
          <p:spPr bwMode="auto">
            <a:xfrm>
              <a:off x="3270" y="1587"/>
              <a:ext cx="2" cy="13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4"/>
                </a:cxn>
                <a:cxn ang="0">
                  <a:pos x="0" y="0"/>
                </a:cxn>
              </a:cxnLst>
              <a:rect l="0" t="0" r="r" b="b"/>
              <a:pathLst>
                <a:path w="1" h="65">
                  <a:moveTo>
                    <a:pt x="0" y="0"/>
                  </a:moveTo>
                  <a:lnTo>
                    <a:pt x="0" y="64"/>
                  </a:lnTo>
                  <a:lnTo>
                    <a:pt x="0" y="0"/>
                  </a:lnTo>
                </a:path>
              </a:pathLst>
            </a:custGeom>
            <a:noFill/>
            <a:ln w="12700" cap="rnd" cmpd="sng">
              <a:solidFill>
                <a:schemeClr val="bg2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4" name="Freeform 81"/>
            <p:cNvSpPr>
              <a:spLocks/>
            </p:cNvSpPr>
            <p:nvPr/>
          </p:nvSpPr>
          <p:spPr bwMode="auto">
            <a:xfrm>
              <a:off x="3032" y="1850"/>
              <a:ext cx="2" cy="1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59"/>
                </a:cxn>
                <a:cxn ang="0">
                  <a:pos x="0" y="0"/>
                </a:cxn>
              </a:cxnLst>
              <a:rect l="0" t="0" r="r" b="b"/>
              <a:pathLst>
                <a:path w="1" h="60">
                  <a:moveTo>
                    <a:pt x="0" y="0"/>
                  </a:moveTo>
                  <a:lnTo>
                    <a:pt x="0" y="59"/>
                  </a:lnTo>
                  <a:lnTo>
                    <a:pt x="0" y="0"/>
                  </a:lnTo>
                </a:path>
              </a:pathLst>
            </a:custGeom>
            <a:noFill/>
            <a:ln w="12700" cap="rnd" cmpd="sng">
              <a:solidFill>
                <a:schemeClr val="bg2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5" name="Freeform 82"/>
            <p:cNvSpPr>
              <a:spLocks/>
            </p:cNvSpPr>
            <p:nvPr/>
          </p:nvSpPr>
          <p:spPr bwMode="auto">
            <a:xfrm>
              <a:off x="3270" y="1850"/>
              <a:ext cx="2" cy="1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59"/>
                </a:cxn>
                <a:cxn ang="0">
                  <a:pos x="0" y="0"/>
                </a:cxn>
              </a:cxnLst>
              <a:rect l="0" t="0" r="r" b="b"/>
              <a:pathLst>
                <a:path w="1" h="60">
                  <a:moveTo>
                    <a:pt x="0" y="0"/>
                  </a:moveTo>
                  <a:lnTo>
                    <a:pt x="0" y="59"/>
                  </a:lnTo>
                  <a:lnTo>
                    <a:pt x="0" y="0"/>
                  </a:lnTo>
                </a:path>
              </a:pathLst>
            </a:custGeom>
            <a:noFill/>
            <a:ln w="12700" cap="rnd" cmpd="sng">
              <a:solidFill>
                <a:schemeClr val="bg2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6" name="Rectangle 83"/>
            <p:cNvSpPr>
              <a:spLocks noChangeArrowheads="1"/>
            </p:cNvSpPr>
            <p:nvPr/>
          </p:nvSpPr>
          <p:spPr bwMode="auto">
            <a:xfrm>
              <a:off x="3096" y="1886"/>
              <a:ext cx="76" cy="4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7" name="Freeform 84"/>
            <p:cNvSpPr>
              <a:spLocks/>
            </p:cNvSpPr>
            <p:nvPr/>
          </p:nvSpPr>
          <p:spPr bwMode="auto">
            <a:xfrm>
              <a:off x="3146" y="1469"/>
              <a:ext cx="2" cy="11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58"/>
                </a:cxn>
                <a:cxn ang="0">
                  <a:pos x="0" y="0"/>
                </a:cxn>
              </a:cxnLst>
              <a:rect l="0" t="0" r="r" b="b"/>
              <a:pathLst>
                <a:path w="1" h="59">
                  <a:moveTo>
                    <a:pt x="0" y="0"/>
                  </a:moveTo>
                  <a:lnTo>
                    <a:pt x="0" y="58"/>
                  </a:lnTo>
                  <a:lnTo>
                    <a:pt x="0" y="0"/>
                  </a:lnTo>
                </a:path>
              </a:pathLst>
            </a:custGeom>
            <a:noFill/>
            <a:ln w="12700" cap="rnd" cmpd="sng">
              <a:solidFill>
                <a:schemeClr val="bg2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8" name="Rectangle 85"/>
            <p:cNvSpPr>
              <a:spLocks noChangeArrowheads="1"/>
            </p:cNvSpPr>
            <p:nvPr/>
          </p:nvSpPr>
          <p:spPr bwMode="auto">
            <a:xfrm>
              <a:off x="2888" y="1978"/>
              <a:ext cx="522" cy="16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" name="Rectangle 86"/>
            <p:cNvSpPr>
              <a:spLocks noChangeArrowheads="1"/>
            </p:cNvSpPr>
            <p:nvPr/>
          </p:nvSpPr>
          <p:spPr bwMode="auto">
            <a:xfrm>
              <a:off x="2898" y="1989"/>
              <a:ext cx="150" cy="54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" name="Text Box 87"/>
            <p:cNvSpPr txBox="1">
              <a:spLocks noChangeArrowheads="1"/>
            </p:cNvSpPr>
            <p:nvPr/>
          </p:nvSpPr>
          <p:spPr bwMode="auto">
            <a:xfrm>
              <a:off x="3709" y="2784"/>
              <a:ext cx="595" cy="238"/>
            </a:xfrm>
            <a:prstGeom prst="rect">
              <a:avLst/>
            </a:prstGeom>
            <a:noFill/>
            <a:ln w="381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anchor="ctr"/>
            <a:lstStyle/>
            <a:p>
              <a:pPr eaLnBrk="0" hangingPunct="0">
                <a:lnSpc>
                  <a:spcPct val="90000"/>
                </a:lnSpc>
                <a:spcBef>
                  <a:spcPct val="0"/>
                </a:spcBef>
              </a:pPr>
              <a:r>
                <a:rPr lang="en-US" sz="1000" i="1" dirty="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oLPN UCC-128 </a:t>
              </a:r>
              <a:r>
                <a:rPr lang="en-US" sz="1000" i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label</a:t>
              </a:r>
            </a:p>
          </p:txBody>
        </p:sp>
        <p:sp>
          <p:nvSpPr>
            <p:cNvPr id="91" name="AutoShape 88"/>
            <p:cNvSpPr>
              <a:spLocks noChangeArrowheads="1"/>
            </p:cNvSpPr>
            <p:nvPr/>
          </p:nvSpPr>
          <p:spPr bwMode="auto">
            <a:xfrm>
              <a:off x="671" y="1879"/>
              <a:ext cx="560" cy="182"/>
            </a:xfrm>
            <a:prstGeom prst="rightArrow">
              <a:avLst>
                <a:gd name="adj1" fmla="val 50000"/>
                <a:gd name="adj2" fmla="val 76923"/>
              </a:avLst>
            </a:prstGeom>
            <a:solidFill>
              <a:schemeClr val="accent2">
                <a:alpha val="50000"/>
              </a:schemeClr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" name="AutoShape 89"/>
            <p:cNvSpPr>
              <a:spLocks noChangeArrowheads="1"/>
            </p:cNvSpPr>
            <p:nvPr/>
          </p:nvSpPr>
          <p:spPr bwMode="auto">
            <a:xfrm>
              <a:off x="1548" y="1403"/>
              <a:ext cx="560" cy="182"/>
            </a:xfrm>
            <a:prstGeom prst="rightArrow">
              <a:avLst>
                <a:gd name="adj1" fmla="val 50000"/>
                <a:gd name="adj2" fmla="val 76923"/>
              </a:avLst>
            </a:prstGeom>
            <a:solidFill>
              <a:schemeClr val="accent2">
                <a:alpha val="50000"/>
              </a:schemeClr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" name="Rectangle 90"/>
            <p:cNvSpPr>
              <a:spLocks noChangeArrowheads="1"/>
            </p:cNvSpPr>
            <p:nvPr/>
          </p:nvSpPr>
          <p:spPr bwMode="auto">
            <a:xfrm>
              <a:off x="1404" y="1448"/>
              <a:ext cx="160" cy="9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4" name="AutoShape 91"/>
            <p:cNvSpPr>
              <a:spLocks noChangeArrowheads="1"/>
            </p:cNvSpPr>
            <p:nvPr/>
          </p:nvSpPr>
          <p:spPr bwMode="auto">
            <a:xfrm rot="-5400000">
              <a:off x="768" y="2379"/>
              <a:ext cx="560" cy="182"/>
            </a:xfrm>
            <a:prstGeom prst="rightArrow">
              <a:avLst>
                <a:gd name="adj1" fmla="val 50000"/>
                <a:gd name="adj2" fmla="val 76923"/>
              </a:avLst>
            </a:prstGeom>
            <a:solidFill>
              <a:schemeClr val="accent2">
                <a:alpha val="50000"/>
              </a:schemeClr>
            </a:solidFill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" name="AutoShape 92"/>
            <p:cNvSpPr>
              <a:spLocks noChangeArrowheads="1"/>
            </p:cNvSpPr>
            <p:nvPr/>
          </p:nvSpPr>
          <p:spPr bwMode="auto">
            <a:xfrm flipH="1">
              <a:off x="3159" y="1817"/>
              <a:ext cx="560" cy="182"/>
            </a:xfrm>
            <a:prstGeom prst="rightArrow">
              <a:avLst>
                <a:gd name="adj1" fmla="val 50000"/>
                <a:gd name="adj2" fmla="val 76923"/>
              </a:avLst>
            </a:prstGeom>
            <a:solidFill>
              <a:schemeClr val="accent2">
                <a:alpha val="50000"/>
              </a:schemeClr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96" name="Picture 93" descr="barcode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713" y="1801"/>
              <a:ext cx="334" cy="215"/>
            </a:xfrm>
            <a:prstGeom prst="rect">
              <a:avLst/>
            </a:prstGeom>
            <a:noFill/>
            <a:ln w="9525">
              <a:solidFill>
                <a:srgbClr val="333333"/>
              </a:solidFill>
              <a:miter lim="800000"/>
              <a:headEnd/>
              <a:tailEnd/>
            </a:ln>
          </p:spPr>
        </p:pic>
        <p:sp>
          <p:nvSpPr>
            <p:cNvPr id="97" name="Text Box 94"/>
            <p:cNvSpPr txBox="1">
              <a:spLocks noChangeArrowheads="1"/>
            </p:cNvSpPr>
            <p:nvPr/>
          </p:nvSpPr>
          <p:spPr bwMode="auto">
            <a:xfrm>
              <a:off x="4961" y="2705"/>
              <a:ext cx="641" cy="265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0"/>
                </a:spcBef>
              </a:pPr>
              <a:r>
                <a:rPr lang="en-US" sz="1000" i="1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outbound pallet label</a:t>
              </a:r>
            </a:p>
          </p:txBody>
        </p:sp>
        <p:sp>
          <p:nvSpPr>
            <p:cNvPr id="98" name="AutoShape 95"/>
            <p:cNvSpPr>
              <a:spLocks noChangeArrowheads="1"/>
            </p:cNvSpPr>
            <p:nvPr/>
          </p:nvSpPr>
          <p:spPr bwMode="auto">
            <a:xfrm rot="-5400000">
              <a:off x="4516" y="2603"/>
              <a:ext cx="560" cy="182"/>
            </a:xfrm>
            <a:prstGeom prst="rightArrow">
              <a:avLst>
                <a:gd name="adj1" fmla="val 50000"/>
                <a:gd name="adj2" fmla="val 76923"/>
              </a:avLst>
            </a:prstGeom>
            <a:solidFill>
              <a:schemeClr val="accent2">
                <a:alpha val="50000"/>
              </a:schemeClr>
            </a:solidFill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99" name="Picture 96" descr="barcode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19" y="2742"/>
              <a:ext cx="334" cy="215"/>
            </a:xfrm>
            <a:prstGeom prst="rect">
              <a:avLst/>
            </a:prstGeom>
            <a:noFill/>
            <a:ln w="9525">
              <a:solidFill>
                <a:srgbClr val="333333"/>
              </a:solidFill>
              <a:miter lim="800000"/>
              <a:headEnd/>
              <a:tailEnd/>
            </a:ln>
          </p:spPr>
        </p:pic>
        <p:pic>
          <p:nvPicPr>
            <p:cNvPr id="100" name="Picture 97" descr="barcode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647" y="2789"/>
              <a:ext cx="334" cy="215"/>
            </a:xfrm>
            <a:prstGeom prst="rect">
              <a:avLst/>
            </a:prstGeom>
            <a:noFill/>
            <a:ln w="9525">
              <a:solidFill>
                <a:srgbClr val="333333"/>
              </a:solidFill>
              <a:miter lim="800000"/>
              <a:headEnd/>
              <a:tailEnd/>
            </a:ln>
          </p:spPr>
        </p:pic>
        <p:sp>
          <p:nvSpPr>
            <p:cNvPr id="101" name="Rectangle 98"/>
            <p:cNvSpPr>
              <a:spLocks noChangeArrowheads="1"/>
            </p:cNvSpPr>
            <p:nvPr/>
          </p:nvSpPr>
          <p:spPr bwMode="auto">
            <a:xfrm>
              <a:off x="5049" y="2369"/>
              <a:ext cx="20" cy="4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" name="Rectangle 99"/>
            <p:cNvSpPr>
              <a:spLocks noChangeArrowheads="1"/>
            </p:cNvSpPr>
            <p:nvPr/>
          </p:nvSpPr>
          <p:spPr bwMode="auto">
            <a:xfrm>
              <a:off x="5044" y="2367"/>
              <a:ext cx="25" cy="47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" name="Rectangle 100"/>
            <p:cNvSpPr>
              <a:spLocks noChangeArrowheads="1"/>
            </p:cNvSpPr>
            <p:nvPr/>
          </p:nvSpPr>
          <p:spPr bwMode="auto">
            <a:xfrm>
              <a:off x="4705" y="2405"/>
              <a:ext cx="702" cy="20"/>
            </a:xfrm>
            <a:prstGeom prst="rect">
              <a:avLst/>
            </a:prstGeom>
            <a:solidFill>
              <a:srgbClr val="8F3D00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" name="Freeform 101"/>
            <p:cNvSpPr>
              <a:spLocks/>
            </p:cNvSpPr>
            <p:nvPr/>
          </p:nvSpPr>
          <p:spPr bwMode="gray">
            <a:xfrm>
              <a:off x="4715" y="2347"/>
              <a:ext cx="687" cy="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72" y="0"/>
                </a:cxn>
                <a:cxn ang="0">
                  <a:pos x="272" y="24"/>
                </a:cxn>
                <a:cxn ang="0">
                  <a:pos x="0" y="24"/>
                </a:cxn>
                <a:cxn ang="0">
                  <a:pos x="0" y="0"/>
                </a:cxn>
              </a:cxnLst>
              <a:rect l="0" t="0" r="r" b="b"/>
              <a:pathLst>
                <a:path w="273" h="25">
                  <a:moveTo>
                    <a:pt x="0" y="0"/>
                  </a:moveTo>
                  <a:lnTo>
                    <a:pt x="272" y="0"/>
                  </a:lnTo>
                  <a:lnTo>
                    <a:pt x="272" y="24"/>
                  </a:lnTo>
                  <a:lnTo>
                    <a:pt x="0" y="24"/>
                  </a:ln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" name="Rectangle 102"/>
            <p:cNvSpPr>
              <a:spLocks noChangeArrowheads="1"/>
            </p:cNvSpPr>
            <p:nvPr/>
          </p:nvSpPr>
          <p:spPr bwMode="gray">
            <a:xfrm>
              <a:off x="4747" y="1726"/>
              <a:ext cx="627" cy="611"/>
            </a:xfrm>
            <a:prstGeom prst="rect">
              <a:avLst/>
            </a:prstGeom>
            <a:gradFill rotWithShape="0">
              <a:gsLst>
                <a:gs pos="0">
                  <a:srgbClr val="D3C17F"/>
                </a:gs>
                <a:gs pos="100000">
                  <a:srgbClr val="D3C17F">
                    <a:gamma/>
                    <a:shade val="76078"/>
                    <a:invGamma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  <a:scene3d>
              <a:camera prst="legacyPerspectiveTop"/>
              <a:lightRig rig="legacyFlat3" dir="l"/>
            </a:scene3d>
            <a:sp3d extrusionH="1243000" prstMaterial="legacyMatte">
              <a:bevelT w="13500" h="13500" prst="angle"/>
              <a:bevelB w="13500" h="13500" prst="angle"/>
              <a:extrusionClr>
                <a:srgbClr val="D3C17F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106" name="Freeform 103"/>
            <p:cNvSpPr>
              <a:spLocks/>
            </p:cNvSpPr>
            <p:nvPr/>
          </p:nvSpPr>
          <p:spPr bwMode="auto">
            <a:xfrm>
              <a:off x="4755" y="1871"/>
              <a:ext cx="616" cy="11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9" y="0"/>
                </a:cxn>
                <a:cxn ang="0">
                  <a:pos x="0" y="0"/>
                </a:cxn>
              </a:cxnLst>
              <a:rect l="0" t="0" r="r" b="b"/>
              <a:pathLst>
                <a:path w="250" h="1">
                  <a:moveTo>
                    <a:pt x="0" y="0"/>
                  </a:moveTo>
                  <a:lnTo>
                    <a:pt x="249" y="0"/>
                  </a:lnTo>
                  <a:lnTo>
                    <a:pt x="0" y="0"/>
                  </a:lnTo>
                </a:path>
              </a:pathLst>
            </a:custGeom>
            <a:noFill/>
            <a:ln w="12700" cap="rnd" cmpd="sng">
              <a:solidFill>
                <a:schemeClr val="bg2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7" name="Freeform 104"/>
            <p:cNvSpPr>
              <a:spLocks/>
            </p:cNvSpPr>
            <p:nvPr/>
          </p:nvSpPr>
          <p:spPr bwMode="auto">
            <a:xfrm>
              <a:off x="4750" y="2030"/>
              <a:ext cx="611" cy="11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0" y="0"/>
                </a:cxn>
                <a:cxn ang="0">
                  <a:pos x="0" y="0"/>
                </a:cxn>
              </a:cxnLst>
              <a:rect l="0" t="0" r="r" b="b"/>
              <a:pathLst>
                <a:path w="251" h="1">
                  <a:moveTo>
                    <a:pt x="0" y="0"/>
                  </a:moveTo>
                  <a:lnTo>
                    <a:pt x="250" y="0"/>
                  </a:lnTo>
                  <a:lnTo>
                    <a:pt x="0" y="0"/>
                  </a:lnTo>
                </a:path>
              </a:pathLst>
            </a:custGeom>
            <a:noFill/>
            <a:ln w="12700" cap="rnd" cmpd="sng">
              <a:solidFill>
                <a:schemeClr val="bg2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8" name="Freeform 105"/>
            <p:cNvSpPr>
              <a:spLocks/>
            </p:cNvSpPr>
            <p:nvPr/>
          </p:nvSpPr>
          <p:spPr bwMode="auto">
            <a:xfrm>
              <a:off x="4755" y="2190"/>
              <a:ext cx="614" cy="11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0" y="0"/>
                </a:cxn>
                <a:cxn ang="0">
                  <a:pos x="0" y="0"/>
                </a:cxn>
              </a:cxnLst>
              <a:rect l="0" t="0" r="r" b="b"/>
              <a:pathLst>
                <a:path w="251" h="1">
                  <a:moveTo>
                    <a:pt x="0" y="0"/>
                  </a:moveTo>
                  <a:lnTo>
                    <a:pt x="250" y="0"/>
                  </a:lnTo>
                  <a:lnTo>
                    <a:pt x="0" y="0"/>
                  </a:lnTo>
                </a:path>
              </a:pathLst>
            </a:custGeom>
            <a:noFill/>
            <a:ln w="12700" cap="rnd" cmpd="sng">
              <a:solidFill>
                <a:schemeClr val="bg2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9" name="Freeform 106"/>
            <p:cNvSpPr>
              <a:spLocks/>
            </p:cNvSpPr>
            <p:nvPr/>
          </p:nvSpPr>
          <p:spPr bwMode="auto">
            <a:xfrm>
              <a:off x="5054" y="2040"/>
              <a:ext cx="3" cy="15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0"/>
                </a:cxn>
                <a:cxn ang="0">
                  <a:pos x="0" y="0"/>
                </a:cxn>
              </a:cxnLst>
              <a:rect l="0" t="0" r="r" b="b"/>
              <a:pathLst>
                <a:path w="1" h="61">
                  <a:moveTo>
                    <a:pt x="0" y="0"/>
                  </a:moveTo>
                  <a:lnTo>
                    <a:pt x="0" y="60"/>
                  </a:lnTo>
                  <a:lnTo>
                    <a:pt x="0" y="0"/>
                  </a:lnTo>
                </a:path>
              </a:pathLst>
            </a:custGeom>
            <a:noFill/>
            <a:ln w="12700" cap="rnd" cmpd="sng">
              <a:solidFill>
                <a:schemeClr val="bg2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0" name="Freeform 107"/>
            <p:cNvSpPr>
              <a:spLocks/>
            </p:cNvSpPr>
            <p:nvPr/>
          </p:nvSpPr>
          <p:spPr bwMode="auto">
            <a:xfrm>
              <a:off x="4901" y="1871"/>
              <a:ext cx="2" cy="16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4"/>
                </a:cxn>
                <a:cxn ang="0">
                  <a:pos x="0" y="0"/>
                </a:cxn>
              </a:cxnLst>
              <a:rect l="0" t="0" r="r" b="b"/>
              <a:pathLst>
                <a:path w="1" h="65">
                  <a:moveTo>
                    <a:pt x="0" y="0"/>
                  </a:moveTo>
                  <a:lnTo>
                    <a:pt x="0" y="64"/>
                  </a:lnTo>
                  <a:lnTo>
                    <a:pt x="0" y="0"/>
                  </a:lnTo>
                </a:path>
              </a:pathLst>
            </a:custGeom>
            <a:noFill/>
            <a:ln w="12700" cap="rnd" cmpd="sng">
              <a:solidFill>
                <a:schemeClr val="bg2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1" name="Freeform 108"/>
            <p:cNvSpPr>
              <a:spLocks/>
            </p:cNvSpPr>
            <p:nvPr/>
          </p:nvSpPr>
          <p:spPr bwMode="auto">
            <a:xfrm>
              <a:off x="5220" y="1871"/>
              <a:ext cx="3" cy="16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4"/>
                </a:cxn>
                <a:cxn ang="0">
                  <a:pos x="0" y="0"/>
                </a:cxn>
              </a:cxnLst>
              <a:rect l="0" t="0" r="r" b="b"/>
              <a:pathLst>
                <a:path w="1" h="65">
                  <a:moveTo>
                    <a:pt x="0" y="0"/>
                  </a:moveTo>
                  <a:lnTo>
                    <a:pt x="0" y="64"/>
                  </a:lnTo>
                  <a:lnTo>
                    <a:pt x="0" y="0"/>
                  </a:lnTo>
                </a:path>
              </a:pathLst>
            </a:custGeom>
            <a:noFill/>
            <a:ln w="12700" cap="rnd" cmpd="sng">
              <a:solidFill>
                <a:schemeClr val="bg2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2" name="Freeform 109"/>
            <p:cNvSpPr>
              <a:spLocks/>
            </p:cNvSpPr>
            <p:nvPr/>
          </p:nvSpPr>
          <p:spPr bwMode="auto">
            <a:xfrm>
              <a:off x="4901" y="2200"/>
              <a:ext cx="2" cy="14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59"/>
                </a:cxn>
                <a:cxn ang="0">
                  <a:pos x="0" y="0"/>
                </a:cxn>
              </a:cxnLst>
              <a:rect l="0" t="0" r="r" b="b"/>
              <a:pathLst>
                <a:path w="1" h="60">
                  <a:moveTo>
                    <a:pt x="0" y="0"/>
                  </a:moveTo>
                  <a:lnTo>
                    <a:pt x="0" y="59"/>
                  </a:lnTo>
                  <a:lnTo>
                    <a:pt x="0" y="0"/>
                  </a:lnTo>
                </a:path>
              </a:pathLst>
            </a:custGeom>
            <a:noFill/>
            <a:ln w="12700" cap="rnd" cmpd="sng">
              <a:solidFill>
                <a:schemeClr val="bg2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3" name="Freeform 110"/>
            <p:cNvSpPr>
              <a:spLocks/>
            </p:cNvSpPr>
            <p:nvPr/>
          </p:nvSpPr>
          <p:spPr bwMode="auto">
            <a:xfrm>
              <a:off x="5220" y="2200"/>
              <a:ext cx="3" cy="14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59"/>
                </a:cxn>
                <a:cxn ang="0">
                  <a:pos x="0" y="0"/>
                </a:cxn>
              </a:cxnLst>
              <a:rect l="0" t="0" r="r" b="b"/>
              <a:pathLst>
                <a:path w="1" h="60">
                  <a:moveTo>
                    <a:pt x="0" y="0"/>
                  </a:moveTo>
                  <a:lnTo>
                    <a:pt x="0" y="59"/>
                  </a:lnTo>
                  <a:lnTo>
                    <a:pt x="0" y="0"/>
                  </a:lnTo>
                </a:path>
              </a:pathLst>
            </a:custGeom>
            <a:noFill/>
            <a:ln w="12700" cap="rnd" cmpd="sng">
              <a:solidFill>
                <a:schemeClr val="bg2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4" name="Rectangle 111"/>
            <p:cNvSpPr>
              <a:spLocks noChangeArrowheads="1"/>
            </p:cNvSpPr>
            <p:nvPr/>
          </p:nvSpPr>
          <p:spPr bwMode="auto">
            <a:xfrm>
              <a:off x="4986" y="2244"/>
              <a:ext cx="104" cy="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5" name="Rectangle 112"/>
            <p:cNvSpPr>
              <a:spLocks noChangeArrowheads="1"/>
            </p:cNvSpPr>
            <p:nvPr/>
          </p:nvSpPr>
          <p:spPr bwMode="auto">
            <a:xfrm>
              <a:off x="4705" y="2330"/>
              <a:ext cx="702" cy="20"/>
            </a:xfrm>
            <a:prstGeom prst="rect">
              <a:avLst/>
            </a:prstGeom>
            <a:solidFill>
              <a:srgbClr val="8F3D00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6" name="Freeform 113"/>
            <p:cNvSpPr>
              <a:spLocks/>
            </p:cNvSpPr>
            <p:nvPr/>
          </p:nvSpPr>
          <p:spPr bwMode="auto">
            <a:xfrm>
              <a:off x="5054" y="1724"/>
              <a:ext cx="3" cy="14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58"/>
                </a:cxn>
                <a:cxn ang="0">
                  <a:pos x="0" y="0"/>
                </a:cxn>
              </a:cxnLst>
              <a:rect l="0" t="0" r="r" b="b"/>
              <a:pathLst>
                <a:path w="1" h="59">
                  <a:moveTo>
                    <a:pt x="0" y="0"/>
                  </a:moveTo>
                  <a:lnTo>
                    <a:pt x="0" y="58"/>
                  </a:lnTo>
                  <a:lnTo>
                    <a:pt x="0" y="0"/>
                  </a:lnTo>
                </a:path>
              </a:pathLst>
            </a:custGeom>
            <a:noFill/>
            <a:ln w="12700" cap="rnd" cmpd="sng">
              <a:solidFill>
                <a:schemeClr val="bg2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7" name="Rectangle 114"/>
            <p:cNvSpPr>
              <a:spLocks noChangeArrowheads="1"/>
            </p:cNvSpPr>
            <p:nvPr/>
          </p:nvSpPr>
          <p:spPr bwMode="auto">
            <a:xfrm>
              <a:off x="4706" y="2344"/>
              <a:ext cx="201" cy="68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8" name="AutoShape 115"/>
            <p:cNvSpPr>
              <a:spLocks noChangeArrowheads="1"/>
            </p:cNvSpPr>
            <p:nvPr/>
          </p:nvSpPr>
          <p:spPr bwMode="auto">
            <a:xfrm rot="5400000" flipV="1">
              <a:off x="4764" y="1766"/>
              <a:ext cx="560" cy="182"/>
            </a:xfrm>
            <a:prstGeom prst="rightArrow">
              <a:avLst>
                <a:gd name="adj1" fmla="val 50000"/>
                <a:gd name="adj2" fmla="val 76923"/>
              </a:avLst>
            </a:prstGeom>
            <a:solidFill>
              <a:schemeClr val="accent2">
                <a:alpha val="50000"/>
              </a:schemeClr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19" name="Picture 116" descr="barcode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gray">
            <a:xfrm>
              <a:off x="2135" y="1431"/>
              <a:ext cx="424" cy="105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</p:pic>
        <p:sp>
          <p:nvSpPr>
            <p:cNvPr id="120" name="Line 117"/>
            <p:cNvSpPr>
              <a:spLocks noChangeShapeType="1"/>
            </p:cNvSpPr>
            <p:nvPr/>
          </p:nvSpPr>
          <p:spPr bwMode="auto">
            <a:xfrm flipH="1">
              <a:off x="4051" y="1656"/>
              <a:ext cx="123" cy="139"/>
            </a:xfrm>
            <a:prstGeom prst="line">
              <a:avLst/>
            </a:prstGeom>
            <a:noFill/>
            <a:ln w="9525">
              <a:solidFill>
                <a:srgbClr val="4D4D4D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1" name="Line 118"/>
            <p:cNvSpPr>
              <a:spLocks noChangeShapeType="1"/>
            </p:cNvSpPr>
            <p:nvPr/>
          </p:nvSpPr>
          <p:spPr bwMode="auto">
            <a:xfrm>
              <a:off x="4754" y="1564"/>
              <a:ext cx="141" cy="200"/>
            </a:xfrm>
            <a:prstGeom prst="line">
              <a:avLst/>
            </a:prstGeom>
            <a:noFill/>
            <a:ln w="9525">
              <a:solidFill>
                <a:srgbClr val="4D4D4D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2" name="AutoShape 119"/>
            <p:cNvSpPr>
              <a:spLocks noChangeArrowheads="1"/>
            </p:cNvSpPr>
            <p:nvPr/>
          </p:nvSpPr>
          <p:spPr bwMode="auto">
            <a:xfrm>
              <a:off x="4243" y="2163"/>
              <a:ext cx="560" cy="182"/>
            </a:xfrm>
            <a:prstGeom prst="rightArrow">
              <a:avLst>
                <a:gd name="adj1" fmla="val 50000"/>
                <a:gd name="adj2" fmla="val 76923"/>
              </a:avLst>
            </a:prstGeom>
            <a:solidFill>
              <a:schemeClr val="accent2">
                <a:alpha val="50000"/>
              </a:schemeClr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" name="AutoShape 120"/>
            <p:cNvSpPr>
              <a:spLocks noChangeArrowheads="1"/>
            </p:cNvSpPr>
            <p:nvPr/>
          </p:nvSpPr>
          <p:spPr bwMode="gray">
            <a:xfrm>
              <a:off x="3683" y="2195"/>
              <a:ext cx="621" cy="492"/>
            </a:xfrm>
            <a:prstGeom prst="cube">
              <a:avLst>
                <a:gd name="adj" fmla="val 25000"/>
              </a:avLst>
            </a:prstGeom>
            <a:gradFill rotWithShape="0">
              <a:gsLst>
                <a:gs pos="0">
                  <a:srgbClr val="D3C17F">
                    <a:gamma/>
                    <a:shade val="76078"/>
                    <a:invGamma/>
                  </a:srgbClr>
                </a:gs>
                <a:gs pos="100000">
                  <a:srgbClr val="D3C17F"/>
                </a:gs>
              </a:gsLst>
              <a:lin ang="5400000" scaled="1"/>
            </a:gradFill>
            <a:ln w="952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4" name="AutoShape 121"/>
            <p:cNvSpPr>
              <a:spLocks noChangeArrowheads="1"/>
            </p:cNvSpPr>
            <p:nvPr/>
          </p:nvSpPr>
          <p:spPr bwMode="auto">
            <a:xfrm>
              <a:off x="3200" y="2544"/>
              <a:ext cx="560" cy="182"/>
            </a:xfrm>
            <a:prstGeom prst="rightArrow">
              <a:avLst>
                <a:gd name="adj1" fmla="val 50000"/>
                <a:gd name="adj2" fmla="val 76923"/>
              </a:avLst>
            </a:prstGeom>
            <a:solidFill>
              <a:schemeClr val="accent2">
                <a:alpha val="50000"/>
              </a:schemeClr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aphicFrame>
          <p:nvGraphicFramePr>
            <p:cNvPr id="125" name="Object 122"/>
            <p:cNvGraphicFramePr>
              <a:graphicFrameLocks noChangeAspect="1"/>
            </p:cNvGraphicFramePr>
            <p:nvPr/>
          </p:nvGraphicFramePr>
          <p:xfrm>
            <a:off x="3744" y="2409"/>
            <a:ext cx="171" cy="25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0" name="Image Document" r:id="rId5" imgW="2133720" imgH="3105000" progId="">
                    <p:embed/>
                  </p:oleObj>
                </mc:Choice>
                <mc:Fallback>
                  <p:oleObj name="Image Document" r:id="rId5" imgW="2133720" imgH="3105000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44" y="2409"/>
                          <a:ext cx="171" cy="25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>
                              <a:solidFill>
                                <a:schemeClr val="tx1"/>
                              </a:solidFill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126" name="Picture 123" descr="barcode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gray">
            <a:xfrm>
              <a:off x="4755" y="1495"/>
              <a:ext cx="351" cy="87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miter lim="800000"/>
              <a:headEnd/>
              <a:tailEnd/>
            </a:ln>
          </p:spPr>
        </p:pic>
      </p:grpSp>
      <p:sp>
        <p:nvSpPr>
          <p:cNvPr id="127" name="TextBox 126"/>
          <p:cNvSpPr txBox="1"/>
          <p:nvPr/>
        </p:nvSpPr>
        <p:spPr>
          <a:xfrm>
            <a:off x="152400" y="6368534"/>
            <a:ext cx="13965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Amy Severance</a:t>
            </a:r>
          </a:p>
        </p:txBody>
      </p:sp>
    </p:spTree>
    <p:extLst>
      <p:ext uri="{BB962C8B-B14F-4D97-AF65-F5344CB8AC3E}">
        <p14:creationId xmlns:p14="http://schemas.microsoft.com/office/powerpoint/2010/main" val="10636592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7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8172" y="2000250"/>
            <a:ext cx="4116586" cy="2866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49581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477" y="1678781"/>
            <a:ext cx="7231931" cy="3492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0105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is a WMS?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WMS – Warehouse Management System</a:t>
            </a:r>
          </a:p>
          <a:p>
            <a:r>
              <a:rPr lang="en-US" smtClean="0"/>
              <a:t>Tracks inventory from the point of receipt to the point of shipment</a:t>
            </a:r>
          </a:p>
          <a:p>
            <a:r>
              <a:rPr lang="en-US" smtClean="0"/>
              <a:t>Provides RF (radio frequency) functionality to enable mobile workforce</a:t>
            </a:r>
          </a:p>
          <a:p>
            <a:r>
              <a:rPr lang="en-US" smtClean="0"/>
              <a:t>Provides shipment creation, rating functionality</a:t>
            </a:r>
            <a:endParaRPr lang="en-US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152400" y="6368534"/>
            <a:ext cx="13965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Amy Severance</a:t>
            </a:r>
          </a:p>
        </p:txBody>
      </p:sp>
    </p:spTree>
    <p:extLst>
      <p:ext uri="{BB962C8B-B14F-4D97-AF65-F5344CB8AC3E}">
        <p14:creationId xmlns:p14="http://schemas.microsoft.com/office/powerpoint/2010/main" val="3763082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NOT a WMS?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Not an order taking system</a:t>
            </a:r>
          </a:p>
          <a:p>
            <a:r>
              <a:rPr lang="en-US" smtClean="0"/>
              <a:t>Not an inventory allocation system</a:t>
            </a:r>
          </a:p>
          <a:p>
            <a:r>
              <a:rPr lang="en-US" smtClean="0"/>
              <a:t>Requires a “Host” system to interface to</a:t>
            </a:r>
          </a:p>
          <a:p>
            <a:pPr lvl="1"/>
            <a:r>
              <a:rPr lang="en-US" smtClean="0"/>
              <a:t>ERP</a:t>
            </a:r>
          </a:p>
          <a:p>
            <a:pPr lvl="1"/>
            <a:r>
              <a:rPr lang="en-US" smtClean="0"/>
              <a:t>OMS (Order Management System)</a:t>
            </a:r>
          </a:p>
          <a:p>
            <a:pPr lvl="1"/>
            <a:r>
              <a:rPr lang="en-US" smtClean="0"/>
              <a:t>Purchase Order data, Sales Order data, Item Master data</a:t>
            </a:r>
          </a:p>
          <a:p>
            <a:pPr lvl="1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6368534"/>
            <a:ext cx="13965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Amy Severance</a:t>
            </a:r>
          </a:p>
        </p:txBody>
      </p:sp>
    </p:spTree>
    <p:extLst>
      <p:ext uri="{BB962C8B-B14F-4D97-AF65-F5344CB8AC3E}">
        <p14:creationId xmlns:p14="http://schemas.microsoft.com/office/powerpoint/2010/main" val="3935942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Why is it important to have a WMS?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Inventory Accuracy</a:t>
            </a:r>
          </a:p>
          <a:p>
            <a:pPr lvl="1"/>
            <a:r>
              <a:rPr lang="en-US" smtClean="0"/>
              <a:t>Safety Stock: reduce shortages, reduce variability</a:t>
            </a:r>
          </a:p>
          <a:p>
            <a:pPr lvl="1"/>
            <a:r>
              <a:rPr lang="en-US" smtClean="0"/>
              <a:t>Reduce capital investment in inventory</a:t>
            </a:r>
          </a:p>
          <a:p>
            <a:pPr lvl="1"/>
            <a:r>
              <a:rPr lang="en-US" smtClean="0"/>
              <a:t>Reduce labor invested in cycle counting</a:t>
            </a:r>
          </a:p>
          <a:p>
            <a:pPr lvl="1"/>
            <a:r>
              <a:rPr lang="en-US" smtClean="0"/>
              <a:t>Reduce labor dealing with inventory discrepancies</a:t>
            </a:r>
          </a:p>
          <a:p>
            <a:r>
              <a:rPr lang="en-US" smtClean="0"/>
              <a:t>Improve productivity</a:t>
            </a:r>
          </a:p>
          <a:p>
            <a:pPr lvl="1"/>
            <a:r>
              <a:rPr lang="en-US" smtClean="0"/>
              <a:t>Automate manual processes using RF or Voice</a:t>
            </a:r>
          </a:p>
          <a:p>
            <a:pPr lvl="1"/>
            <a:r>
              <a:rPr lang="en-US" smtClean="0"/>
              <a:t>Provide productivity reporting for employee management</a:t>
            </a:r>
          </a:p>
          <a:p>
            <a:pPr lvl="1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6368534"/>
            <a:ext cx="13965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Amy Severance</a:t>
            </a:r>
          </a:p>
        </p:txBody>
      </p:sp>
    </p:spTree>
    <p:extLst>
      <p:ext uri="{BB962C8B-B14F-4D97-AF65-F5344CB8AC3E}">
        <p14:creationId xmlns:p14="http://schemas.microsoft.com/office/powerpoint/2010/main" val="2564133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Why is it important to have a WMS?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Visibility</a:t>
            </a:r>
          </a:p>
          <a:p>
            <a:pPr lvl="1"/>
            <a:r>
              <a:rPr lang="en-US" smtClean="0"/>
              <a:t>Provide management with visibility for running the operation</a:t>
            </a:r>
          </a:p>
          <a:p>
            <a:r>
              <a:rPr lang="en-US" smtClean="0"/>
              <a:t>Customer compliance</a:t>
            </a:r>
          </a:p>
          <a:p>
            <a:pPr lvl="1"/>
            <a:r>
              <a:rPr lang="en-US" smtClean="0"/>
              <a:t>Shipping Labels, packing lists, other documentation</a:t>
            </a:r>
          </a:p>
          <a:p>
            <a:pPr lvl="1"/>
            <a:r>
              <a:rPr lang="en-US" smtClean="0"/>
              <a:t>Packaging Requirements</a:t>
            </a:r>
          </a:p>
          <a:p>
            <a:pPr lvl="1"/>
            <a:r>
              <a:rPr lang="en-US" smtClean="0"/>
              <a:t>RFID tags</a:t>
            </a:r>
          </a:p>
          <a:p>
            <a:pPr lvl="1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6368534"/>
            <a:ext cx="13965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Amy Severance</a:t>
            </a:r>
          </a:p>
        </p:txBody>
      </p:sp>
    </p:spTree>
    <p:extLst>
      <p:ext uri="{BB962C8B-B14F-4D97-AF65-F5344CB8AC3E}">
        <p14:creationId xmlns:p14="http://schemas.microsoft.com/office/powerpoint/2010/main" val="29821258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WMS Vendors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Manhattan Associates</a:t>
            </a:r>
          </a:p>
          <a:p>
            <a:r>
              <a:rPr lang="en-US" smtClean="0"/>
              <a:t>Red Prairie</a:t>
            </a:r>
          </a:p>
          <a:p>
            <a:r>
              <a:rPr lang="en-US" smtClean="0"/>
              <a:t>SAP WMS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6368534"/>
            <a:ext cx="13965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Amy Severance</a:t>
            </a:r>
          </a:p>
        </p:txBody>
      </p:sp>
    </p:spTree>
    <p:extLst>
      <p:ext uri="{BB962C8B-B14F-4D97-AF65-F5344CB8AC3E}">
        <p14:creationId xmlns:p14="http://schemas.microsoft.com/office/powerpoint/2010/main" val="23171691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How do you select a WMS?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Document the business requirements</a:t>
            </a:r>
          </a:p>
          <a:p>
            <a:r>
              <a:rPr lang="en-US" smtClean="0"/>
              <a:t>RFP – Request for Proposal</a:t>
            </a:r>
          </a:p>
          <a:p>
            <a:r>
              <a:rPr lang="en-US" smtClean="0"/>
              <a:t>Sales process</a:t>
            </a:r>
          </a:p>
          <a:p>
            <a:r>
              <a:rPr lang="en-US" smtClean="0"/>
              <a:t>Contract Negotiation</a:t>
            </a:r>
          </a:p>
          <a:p>
            <a:r>
              <a:rPr lang="en-US" smtClean="0"/>
              <a:t>Sign Contract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6368534"/>
            <a:ext cx="13965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Amy Severance</a:t>
            </a:r>
          </a:p>
        </p:txBody>
      </p:sp>
    </p:spTree>
    <p:extLst>
      <p:ext uri="{BB962C8B-B14F-4D97-AF65-F5344CB8AC3E}">
        <p14:creationId xmlns:p14="http://schemas.microsoft.com/office/powerpoint/2010/main" val="25427360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 Box 4"/>
          <p:cNvSpPr txBox="1">
            <a:spLocks noChangeArrowheads="1"/>
          </p:cNvSpPr>
          <p:nvPr/>
        </p:nvSpPr>
        <p:spPr bwMode="auto">
          <a:xfrm>
            <a:off x="419100" y="1981200"/>
            <a:ext cx="1743075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12713" indent="-112713" eaLnBrk="0" hangingPunct="0">
              <a:spcBef>
                <a:spcPts val="600"/>
              </a:spcBef>
              <a:buFontTx/>
              <a:buChar char="•"/>
            </a:pPr>
            <a:r>
              <a:rPr lang="en-US" sz="1200">
                <a:solidFill>
                  <a:schemeClr val="tx1"/>
                </a:solidFill>
              </a:rPr>
              <a:t>Review Requirements</a:t>
            </a:r>
          </a:p>
          <a:p>
            <a:pPr marL="112713" indent="-112713" eaLnBrk="0" hangingPunct="0">
              <a:spcBef>
                <a:spcPts val="600"/>
              </a:spcBef>
              <a:buFontTx/>
              <a:buChar char="•"/>
            </a:pPr>
            <a:r>
              <a:rPr lang="en-US" sz="1200">
                <a:solidFill>
                  <a:schemeClr val="tx1"/>
                </a:solidFill>
              </a:rPr>
              <a:t>Hardware Sizing Questionnaire</a:t>
            </a:r>
          </a:p>
          <a:p>
            <a:pPr marL="112713" indent="-112713" eaLnBrk="0" hangingPunct="0">
              <a:spcBef>
                <a:spcPts val="600"/>
              </a:spcBef>
              <a:buFontTx/>
              <a:buChar char="•"/>
            </a:pPr>
            <a:r>
              <a:rPr lang="en-US" sz="1200">
                <a:solidFill>
                  <a:schemeClr val="tx1"/>
                </a:solidFill>
              </a:rPr>
              <a:t>Transportation Questionnaire</a:t>
            </a:r>
          </a:p>
          <a:p>
            <a:pPr marL="112713" indent="-112713" eaLnBrk="0" hangingPunct="0">
              <a:spcBef>
                <a:spcPts val="600"/>
              </a:spcBef>
              <a:buFontTx/>
              <a:buChar char="•"/>
            </a:pPr>
            <a:r>
              <a:rPr lang="en-US" sz="1200">
                <a:solidFill>
                  <a:schemeClr val="tx1"/>
                </a:solidFill>
              </a:rPr>
              <a:t>Product Demo</a:t>
            </a:r>
          </a:p>
          <a:p>
            <a:pPr marL="112713" indent="-112713" eaLnBrk="0" hangingPunct="0">
              <a:spcBef>
                <a:spcPts val="600"/>
              </a:spcBef>
              <a:buFontTx/>
              <a:buChar char="•"/>
            </a:pPr>
            <a:r>
              <a:rPr lang="en-US" sz="1200">
                <a:solidFill>
                  <a:schemeClr val="tx1"/>
                </a:solidFill>
              </a:rPr>
              <a:t>Release Notes</a:t>
            </a:r>
          </a:p>
          <a:p>
            <a:pPr marL="112713" indent="-112713" eaLnBrk="0" hangingPunct="0">
              <a:spcBef>
                <a:spcPts val="600"/>
              </a:spcBef>
              <a:buFontTx/>
              <a:buChar char="•"/>
            </a:pPr>
            <a:r>
              <a:rPr lang="en-US" sz="1200">
                <a:solidFill>
                  <a:schemeClr val="tx1"/>
                </a:solidFill>
              </a:rPr>
              <a:t>Attend Training</a:t>
            </a:r>
          </a:p>
          <a:p>
            <a:pPr marL="112713" indent="-112713" eaLnBrk="0" hangingPunct="0">
              <a:spcBef>
                <a:spcPts val="600"/>
              </a:spcBef>
            </a:pPr>
            <a:r>
              <a:rPr lang="en-US" sz="120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35" name="Text Box 5"/>
          <p:cNvSpPr txBox="1">
            <a:spLocks noChangeArrowheads="1"/>
          </p:cNvSpPr>
          <p:nvPr/>
        </p:nvSpPr>
        <p:spPr bwMode="auto">
          <a:xfrm>
            <a:off x="1808163" y="1965325"/>
            <a:ext cx="1846262" cy="269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12713" indent="-112713" eaLnBrk="0" hangingPunct="0">
              <a:spcBef>
                <a:spcPts val="600"/>
              </a:spcBef>
              <a:buFontTx/>
              <a:buChar char="•"/>
            </a:pPr>
            <a:r>
              <a:rPr lang="en-US" sz="1200"/>
              <a:t>Discovery </a:t>
            </a:r>
            <a:br>
              <a:rPr lang="en-US" sz="1200"/>
            </a:br>
            <a:r>
              <a:rPr lang="en-US" sz="1200"/>
              <a:t>Site Visit</a:t>
            </a:r>
          </a:p>
          <a:p>
            <a:pPr marL="112713" indent="-112713" eaLnBrk="0" hangingPunct="0">
              <a:spcBef>
                <a:spcPts val="600"/>
              </a:spcBef>
              <a:buFontTx/>
              <a:buChar char="•"/>
            </a:pPr>
            <a:r>
              <a:rPr lang="en-US" sz="1200"/>
              <a:t>Functional Design/Flow</a:t>
            </a:r>
          </a:p>
          <a:p>
            <a:pPr marL="112713" indent="-112713" eaLnBrk="0" hangingPunct="0">
              <a:spcBef>
                <a:spcPts val="600"/>
              </a:spcBef>
              <a:buFontTx/>
              <a:buChar char="•"/>
            </a:pPr>
            <a:r>
              <a:rPr lang="en-US" sz="1200"/>
              <a:t>Modification </a:t>
            </a:r>
            <a:br>
              <a:rPr lang="en-US" sz="1200"/>
            </a:br>
            <a:r>
              <a:rPr lang="en-US" sz="1200"/>
              <a:t>Disp. Matrix</a:t>
            </a:r>
          </a:p>
          <a:p>
            <a:pPr marL="112713" indent="-112713" eaLnBrk="0" hangingPunct="0">
              <a:spcBef>
                <a:spcPts val="600"/>
              </a:spcBef>
              <a:buFontTx/>
              <a:buChar char="•"/>
            </a:pPr>
            <a:r>
              <a:rPr lang="en-US" sz="1200"/>
              <a:t>Interface Design</a:t>
            </a:r>
          </a:p>
          <a:p>
            <a:pPr marL="112713" indent="-112713" eaLnBrk="0" hangingPunct="0">
              <a:spcBef>
                <a:spcPts val="600"/>
              </a:spcBef>
              <a:buFontTx/>
              <a:buChar char="•"/>
            </a:pPr>
            <a:r>
              <a:rPr lang="en-US" sz="1200"/>
              <a:t>Statement of Work</a:t>
            </a:r>
            <a:br>
              <a:rPr lang="en-US" sz="1200"/>
            </a:br>
            <a:r>
              <a:rPr lang="en-US" sz="1200"/>
              <a:t>&amp; Project Plan</a:t>
            </a:r>
          </a:p>
          <a:p>
            <a:pPr marL="112713" indent="-112713" eaLnBrk="0" hangingPunct="0">
              <a:spcBef>
                <a:spcPts val="600"/>
              </a:spcBef>
              <a:buFontTx/>
              <a:buChar char="•"/>
            </a:pPr>
            <a:r>
              <a:rPr lang="en-US" sz="1200"/>
              <a:t>Acknowledgement Letter</a:t>
            </a:r>
          </a:p>
          <a:p>
            <a:pPr marL="112713" indent="-112713" algn="ctr" eaLnBrk="0" hangingPunct="0">
              <a:spcBef>
                <a:spcPct val="50000"/>
              </a:spcBef>
              <a:buFontTx/>
              <a:buChar char="•"/>
            </a:pPr>
            <a:endParaRPr lang="en-US" sz="1200">
              <a:solidFill>
                <a:schemeClr val="tx1"/>
              </a:solidFill>
            </a:endParaRPr>
          </a:p>
        </p:txBody>
      </p:sp>
      <p:sp>
        <p:nvSpPr>
          <p:cNvPr id="36" name="Text Box 6"/>
          <p:cNvSpPr txBox="1">
            <a:spLocks noChangeArrowheads="1"/>
          </p:cNvSpPr>
          <p:nvPr/>
        </p:nvSpPr>
        <p:spPr bwMode="auto">
          <a:xfrm>
            <a:off x="3279775" y="1997075"/>
            <a:ext cx="1438275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12713" indent="-112713" eaLnBrk="0" hangingPunct="0">
              <a:spcBef>
                <a:spcPts val="600"/>
              </a:spcBef>
              <a:buFontTx/>
              <a:buChar char="•"/>
            </a:pPr>
            <a:r>
              <a:rPr lang="en-US" sz="1200"/>
              <a:t>Client Training </a:t>
            </a:r>
          </a:p>
          <a:p>
            <a:pPr marL="112713" indent="-112713" eaLnBrk="0" hangingPunct="0">
              <a:spcBef>
                <a:spcPts val="600"/>
              </a:spcBef>
              <a:buFontTx/>
              <a:buChar char="•"/>
            </a:pPr>
            <a:r>
              <a:rPr lang="en-US" sz="1200"/>
              <a:t>Conversion Planning/  Installation</a:t>
            </a:r>
          </a:p>
          <a:p>
            <a:pPr marL="112713" indent="-112713" eaLnBrk="0" hangingPunct="0">
              <a:spcBef>
                <a:spcPts val="600"/>
              </a:spcBef>
              <a:buFontTx/>
              <a:buChar char="•"/>
            </a:pPr>
            <a:r>
              <a:rPr lang="en-US" sz="1200"/>
              <a:t>Modification </a:t>
            </a:r>
            <a:br>
              <a:rPr lang="en-US" sz="1200"/>
            </a:br>
            <a:r>
              <a:rPr lang="en-US" sz="1200"/>
              <a:t>Development </a:t>
            </a:r>
            <a:br>
              <a:rPr lang="en-US" sz="1200"/>
            </a:br>
            <a:r>
              <a:rPr lang="en-US" sz="1200"/>
              <a:t>and Testing</a:t>
            </a:r>
          </a:p>
          <a:p>
            <a:pPr marL="112713" indent="-112713" eaLnBrk="0" hangingPunct="0">
              <a:spcBef>
                <a:spcPts val="600"/>
              </a:spcBef>
              <a:buFontTx/>
              <a:buChar char="•"/>
            </a:pPr>
            <a:r>
              <a:rPr lang="en-US" sz="1200"/>
              <a:t>System </a:t>
            </a:r>
            <a:br>
              <a:rPr lang="en-US" sz="1200"/>
            </a:br>
            <a:r>
              <a:rPr lang="en-US" sz="1200"/>
              <a:t>Config </a:t>
            </a:r>
            <a:br>
              <a:rPr lang="en-US" sz="1200"/>
            </a:br>
            <a:r>
              <a:rPr lang="en-US" sz="1200"/>
              <a:t>and Testing</a:t>
            </a:r>
          </a:p>
          <a:p>
            <a:pPr marL="112713" indent="-112713" eaLnBrk="0" hangingPunct="0">
              <a:spcBef>
                <a:spcPts val="600"/>
              </a:spcBef>
              <a:buFontTx/>
              <a:buChar char="•"/>
            </a:pPr>
            <a:r>
              <a:rPr lang="en-US" sz="1200"/>
              <a:t>Development of User Training </a:t>
            </a:r>
          </a:p>
          <a:p>
            <a:pPr marL="112713" indent="-112713" algn="ctr" eaLnBrk="0" hangingPunct="0">
              <a:spcBef>
                <a:spcPct val="50000"/>
              </a:spcBef>
              <a:buFontTx/>
              <a:buChar char="•"/>
            </a:pPr>
            <a:endParaRPr lang="en-US" sz="1200">
              <a:solidFill>
                <a:schemeClr val="tx1"/>
              </a:solidFill>
            </a:endParaRPr>
          </a:p>
        </p:txBody>
      </p:sp>
      <p:sp>
        <p:nvSpPr>
          <p:cNvPr id="37" name="Text Box 7"/>
          <p:cNvSpPr txBox="1">
            <a:spLocks noChangeArrowheads="1"/>
          </p:cNvSpPr>
          <p:nvPr/>
        </p:nvSpPr>
        <p:spPr bwMode="auto">
          <a:xfrm>
            <a:off x="4519613" y="1978025"/>
            <a:ext cx="1703387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12713" indent="-112713" eaLnBrk="0" hangingPunct="0">
              <a:spcBef>
                <a:spcPts val="600"/>
              </a:spcBef>
              <a:buFontTx/>
              <a:buChar char="•"/>
            </a:pPr>
            <a:r>
              <a:rPr lang="en-US" sz="1200">
                <a:solidFill>
                  <a:schemeClr val="tx1"/>
                </a:solidFill>
              </a:rPr>
              <a:t>Mock </a:t>
            </a:r>
            <a:br>
              <a:rPr lang="en-US" sz="1200">
                <a:solidFill>
                  <a:schemeClr val="tx1"/>
                </a:solidFill>
              </a:rPr>
            </a:br>
            <a:r>
              <a:rPr lang="en-US" sz="1200">
                <a:solidFill>
                  <a:schemeClr val="tx1"/>
                </a:solidFill>
              </a:rPr>
              <a:t>Conversion</a:t>
            </a:r>
          </a:p>
          <a:p>
            <a:pPr marL="112713" indent="-112713" eaLnBrk="0" hangingPunct="0">
              <a:spcBef>
                <a:spcPts val="600"/>
              </a:spcBef>
              <a:buFontTx/>
              <a:buChar char="•"/>
            </a:pPr>
            <a:r>
              <a:rPr lang="en-US" sz="1200">
                <a:solidFill>
                  <a:schemeClr val="tx1"/>
                </a:solidFill>
              </a:rPr>
              <a:t>Integration </a:t>
            </a:r>
            <a:br>
              <a:rPr lang="en-US" sz="1200">
                <a:solidFill>
                  <a:schemeClr val="tx1"/>
                </a:solidFill>
              </a:rPr>
            </a:br>
            <a:r>
              <a:rPr lang="en-US" sz="1200">
                <a:solidFill>
                  <a:schemeClr val="tx1"/>
                </a:solidFill>
              </a:rPr>
              <a:t>Testing </a:t>
            </a:r>
          </a:p>
          <a:p>
            <a:pPr marL="112713" indent="-112713" eaLnBrk="0" hangingPunct="0">
              <a:spcBef>
                <a:spcPts val="600"/>
              </a:spcBef>
              <a:buFontTx/>
              <a:buChar char="•"/>
            </a:pPr>
            <a:r>
              <a:rPr lang="en-US" sz="1200">
                <a:solidFill>
                  <a:schemeClr val="tx1"/>
                </a:solidFill>
              </a:rPr>
              <a:t>Label/Carrier Compliance</a:t>
            </a:r>
          </a:p>
          <a:p>
            <a:pPr marL="112713" indent="-112713" eaLnBrk="0" hangingPunct="0">
              <a:spcBef>
                <a:spcPts val="600"/>
              </a:spcBef>
              <a:buFontTx/>
              <a:buChar char="•"/>
            </a:pPr>
            <a:r>
              <a:rPr lang="en-US" sz="1200">
                <a:solidFill>
                  <a:schemeClr val="tx1"/>
                </a:solidFill>
              </a:rPr>
              <a:t>Volume Testing</a:t>
            </a:r>
          </a:p>
          <a:p>
            <a:pPr marL="112713" indent="-112713" eaLnBrk="0" hangingPunct="0">
              <a:spcBef>
                <a:spcPts val="600"/>
              </a:spcBef>
              <a:buFontTx/>
              <a:buChar char="•"/>
            </a:pPr>
            <a:r>
              <a:rPr lang="en-US" sz="1200">
                <a:solidFill>
                  <a:schemeClr val="tx1"/>
                </a:solidFill>
              </a:rPr>
              <a:t>Solution </a:t>
            </a:r>
            <a:br>
              <a:rPr lang="en-US" sz="1200">
                <a:solidFill>
                  <a:schemeClr val="tx1"/>
                </a:solidFill>
              </a:rPr>
            </a:br>
            <a:r>
              <a:rPr lang="en-US" sz="1200">
                <a:solidFill>
                  <a:schemeClr val="tx1"/>
                </a:solidFill>
              </a:rPr>
              <a:t>Validation</a:t>
            </a:r>
          </a:p>
          <a:p>
            <a:pPr marL="112713" indent="-112713" eaLnBrk="0" hangingPunct="0">
              <a:spcBef>
                <a:spcPts val="600"/>
              </a:spcBef>
              <a:buFontTx/>
              <a:buChar char="•"/>
            </a:pPr>
            <a:r>
              <a:rPr lang="en-US" sz="1200">
                <a:solidFill>
                  <a:schemeClr val="tx1"/>
                </a:solidFill>
              </a:rPr>
              <a:t>Risk Assessment</a:t>
            </a:r>
          </a:p>
          <a:p>
            <a:pPr marL="112713" indent="-112713" eaLnBrk="0" hangingPunct="0">
              <a:spcBef>
                <a:spcPts val="600"/>
              </a:spcBef>
              <a:buFontTx/>
              <a:buChar char="•"/>
            </a:pPr>
            <a:r>
              <a:rPr lang="en-US" sz="1200">
                <a:solidFill>
                  <a:schemeClr val="tx1"/>
                </a:solidFill>
              </a:rPr>
              <a:t>End-user Training </a:t>
            </a:r>
          </a:p>
        </p:txBody>
      </p:sp>
      <p:sp>
        <p:nvSpPr>
          <p:cNvPr id="38" name="Text Box 8"/>
          <p:cNvSpPr txBox="1">
            <a:spLocks noChangeArrowheads="1"/>
          </p:cNvSpPr>
          <p:nvPr/>
        </p:nvSpPr>
        <p:spPr bwMode="auto">
          <a:xfrm>
            <a:off x="5875338" y="1987550"/>
            <a:ext cx="1490662" cy="198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12713" indent="-112713" eaLnBrk="0" hangingPunct="0">
              <a:spcBef>
                <a:spcPts val="600"/>
              </a:spcBef>
              <a:buFontTx/>
              <a:buChar char="•"/>
            </a:pPr>
            <a:r>
              <a:rPr lang="en-US" sz="1200"/>
              <a:t>Go Live!</a:t>
            </a:r>
          </a:p>
          <a:p>
            <a:pPr marL="112713" indent="-112713" eaLnBrk="0" hangingPunct="0">
              <a:spcBef>
                <a:spcPts val="600"/>
              </a:spcBef>
              <a:buFontTx/>
              <a:buChar char="•"/>
            </a:pPr>
            <a:r>
              <a:rPr lang="en-US" sz="1200"/>
              <a:t>Post Implementation </a:t>
            </a:r>
            <a:br>
              <a:rPr lang="en-US" sz="1200"/>
            </a:br>
            <a:r>
              <a:rPr lang="en-US" sz="1200"/>
              <a:t>Support</a:t>
            </a:r>
          </a:p>
          <a:p>
            <a:pPr marL="112713" indent="-112713" eaLnBrk="0" hangingPunct="0">
              <a:spcBef>
                <a:spcPts val="600"/>
              </a:spcBef>
              <a:buFontTx/>
              <a:buChar char="•"/>
            </a:pPr>
            <a:r>
              <a:rPr lang="en-US" sz="1200"/>
              <a:t>Update Client Data Sheet</a:t>
            </a:r>
          </a:p>
          <a:p>
            <a:pPr marL="112713" indent="-112713" eaLnBrk="0" hangingPunct="0">
              <a:spcBef>
                <a:spcPts val="600"/>
              </a:spcBef>
              <a:buFontTx/>
              <a:buChar char="•"/>
            </a:pPr>
            <a:r>
              <a:rPr lang="en-US" sz="1200"/>
              <a:t>Initiate Transition to Customer Support  </a:t>
            </a:r>
          </a:p>
        </p:txBody>
      </p:sp>
      <p:sp>
        <p:nvSpPr>
          <p:cNvPr id="39" name="Text Box 9"/>
          <p:cNvSpPr txBox="1">
            <a:spLocks noChangeArrowheads="1"/>
          </p:cNvSpPr>
          <p:nvPr/>
        </p:nvSpPr>
        <p:spPr bwMode="auto">
          <a:xfrm>
            <a:off x="7235825" y="1998663"/>
            <a:ext cx="1352550" cy="153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12713" indent="-112713" eaLnBrk="0" hangingPunct="0">
              <a:spcBef>
                <a:spcPts val="600"/>
              </a:spcBef>
              <a:buFontTx/>
              <a:buChar char="•"/>
            </a:pPr>
            <a:r>
              <a:rPr lang="en-US" sz="1200"/>
              <a:t>Upgrade Project Closure</a:t>
            </a:r>
          </a:p>
          <a:p>
            <a:pPr marL="112713" indent="-112713" eaLnBrk="0" hangingPunct="0">
              <a:spcBef>
                <a:spcPts val="600"/>
              </a:spcBef>
              <a:buFontTx/>
              <a:buChar char="•"/>
            </a:pPr>
            <a:r>
              <a:rPr lang="en-US" sz="1200"/>
              <a:t>Transition to Customer Support </a:t>
            </a:r>
          </a:p>
          <a:p>
            <a:pPr marL="112713" indent="-112713" eaLnBrk="0" hangingPunct="0">
              <a:spcBef>
                <a:spcPts val="600"/>
              </a:spcBef>
              <a:buFontTx/>
              <a:buChar char="•"/>
            </a:pPr>
            <a:r>
              <a:rPr lang="en-US" sz="1200"/>
              <a:t>Ongoing Maintenance  </a:t>
            </a:r>
          </a:p>
        </p:txBody>
      </p:sp>
      <p:sp>
        <p:nvSpPr>
          <p:cNvPr id="40" name="Rectangle 10"/>
          <p:cNvSpPr>
            <a:spLocks noChangeArrowheads="1"/>
          </p:cNvSpPr>
          <p:nvPr/>
        </p:nvSpPr>
        <p:spPr bwMode="auto">
          <a:xfrm>
            <a:off x="555625" y="384175"/>
            <a:ext cx="8351838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endParaRPr lang="en-US" altLang="en-US" sz="2000" dirty="0">
              <a:solidFill>
                <a:srgbClr val="808000"/>
              </a:solidFill>
            </a:endParaRPr>
          </a:p>
        </p:txBody>
      </p:sp>
      <p:grpSp>
        <p:nvGrpSpPr>
          <p:cNvPr id="41" name="Group 11"/>
          <p:cNvGrpSpPr>
            <a:grpSpLocks/>
          </p:cNvGrpSpPr>
          <p:nvPr/>
        </p:nvGrpSpPr>
        <p:grpSpPr bwMode="auto">
          <a:xfrm>
            <a:off x="639763" y="1262063"/>
            <a:ext cx="8150225" cy="757237"/>
            <a:chOff x="541" y="885"/>
            <a:chExt cx="5134" cy="477"/>
          </a:xfrm>
        </p:grpSpPr>
        <p:sp>
          <p:nvSpPr>
            <p:cNvPr id="42" name="AutoShape 12"/>
            <p:cNvSpPr>
              <a:spLocks noChangeArrowheads="1"/>
            </p:cNvSpPr>
            <p:nvPr/>
          </p:nvSpPr>
          <p:spPr bwMode="auto">
            <a:xfrm>
              <a:off x="4822" y="885"/>
              <a:ext cx="853" cy="455"/>
            </a:xfrm>
            <a:prstGeom prst="homePlate">
              <a:avLst>
                <a:gd name="adj" fmla="val 46868"/>
              </a:avLst>
            </a:prstGeom>
            <a:solidFill>
              <a:srgbClr val="F1E6C2"/>
            </a:solidFill>
            <a:ln w="9525">
              <a:miter lim="800000"/>
              <a:headEnd/>
              <a:tailEnd/>
            </a:ln>
            <a:scene3d>
              <a:camera prst="legacyObliqueTopLeft"/>
              <a:lightRig rig="legacyFlat3" dir="t"/>
            </a:scene3d>
            <a:sp3d extrusionH="303200" prstMaterial="legacyMatte">
              <a:bevelT w="13500" h="13500" prst="angle"/>
              <a:bevelB w="13500" h="13500" prst="angle"/>
              <a:extrusionClr>
                <a:srgbClr val="F1E6C2"/>
              </a:extrusionClr>
            </a:sp3d>
          </p:spPr>
          <p:txBody>
            <a:bodyPr wrap="none" anchor="ctr">
              <a:flatTx/>
            </a:bodyPr>
            <a:lstStyle/>
            <a:p>
              <a:pPr algn="ctr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3" name="Text Box 13"/>
            <p:cNvSpPr txBox="1">
              <a:spLocks noChangeArrowheads="1"/>
            </p:cNvSpPr>
            <p:nvPr/>
          </p:nvSpPr>
          <p:spPr bwMode="auto">
            <a:xfrm>
              <a:off x="4835" y="889"/>
              <a:ext cx="840" cy="2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1100" b="1">
                  <a:solidFill>
                    <a:schemeClr val="bg1"/>
                  </a:solidFill>
                </a:rPr>
                <a:t>Phase 5:  </a:t>
              </a:r>
            </a:p>
            <a:p>
              <a:pPr algn="ctr" eaLnBrk="0" hangingPunct="0"/>
              <a:r>
                <a:rPr lang="en-US" sz="1100">
                  <a:solidFill>
                    <a:schemeClr val="bg1"/>
                  </a:solidFill>
                </a:rPr>
                <a:t>Client Support</a:t>
              </a:r>
            </a:p>
          </p:txBody>
        </p:sp>
        <p:sp>
          <p:nvSpPr>
            <p:cNvPr id="44" name="AutoShape 14"/>
            <p:cNvSpPr>
              <a:spLocks noChangeArrowheads="1"/>
            </p:cNvSpPr>
            <p:nvPr/>
          </p:nvSpPr>
          <p:spPr bwMode="auto">
            <a:xfrm>
              <a:off x="3969" y="885"/>
              <a:ext cx="853" cy="477"/>
            </a:xfrm>
            <a:prstGeom prst="homePlate">
              <a:avLst>
                <a:gd name="adj" fmla="val 44706"/>
              </a:avLst>
            </a:prstGeom>
            <a:solidFill>
              <a:srgbClr val="F0963E"/>
            </a:solidFill>
            <a:ln w="9525">
              <a:miter lim="800000"/>
              <a:headEnd/>
              <a:tailEnd/>
            </a:ln>
            <a:scene3d>
              <a:camera prst="legacyObliqueTopLeft"/>
              <a:lightRig rig="legacyFlat3" dir="t"/>
            </a:scene3d>
            <a:sp3d extrusionH="303200" prstMaterial="legacyMatte">
              <a:bevelT w="13500" h="13500" prst="angle"/>
              <a:bevelB w="13500" h="13500" prst="angle"/>
              <a:extrusionClr>
                <a:srgbClr val="F0963E"/>
              </a:extrusionClr>
            </a:sp3d>
          </p:spPr>
          <p:txBody>
            <a:bodyPr wrap="none" anchor="ctr">
              <a:flatTx/>
            </a:bodyPr>
            <a:lstStyle/>
            <a:p>
              <a:pPr algn="ctr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5" name="Text Box 15"/>
            <p:cNvSpPr txBox="1">
              <a:spLocks noChangeArrowheads="1"/>
            </p:cNvSpPr>
            <p:nvPr/>
          </p:nvSpPr>
          <p:spPr bwMode="auto">
            <a:xfrm>
              <a:off x="3976" y="889"/>
              <a:ext cx="855" cy="2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1100" b="1">
                  <a:solidFill>
                    <a:schemeClr val="bg1"/>
                  </a:solidFill>
                </a:rPr>
                <a:t>Phase 4:  </a:t>
              </a:r>
            </a:p>
            <a:p>
              <a:pPr algn="ctr" eaLnBrk="0" hangingPunct="0"/>
              <a:r>
                <a:rPr lang="en-US" sz="1100">
                  <a:solidFill>
                    <a:schemeClr val="bg1"/>
                  </a:solidFill>
                </a:rPr>
                <a:t>Implementation</a:t>
              </a:r>
            </a:p>
          </p:txBody>
        </p:sp>
        <p:sp>
          <p:nvSpPr>
            <p:cNvPr id="46" name="AutoShape 16"/>
            <p:cNvSpPr>
              <a:spLocks noChangeArrowheads="1"/>
            </p:cNvSpPr>
            <p:nvPr/>
          </p:nvSpPr>
          <p:spPr bwMode="auto">
            <a:xfrm>
              <a:off x="3109" y="885"/>
              <a:ext cx="853" cy="445"/>
            </a:xfrm>
            <a:prstGeom prst="homePlate">
              <a:avLst>
                <a:gd name="adj" fmla="val 47921"/>
              </a:avLst>
            </a:prstGeom>
            <a:solidFill>
              <a:srgbClr val="18367C"/>
            </a:solidFill>
            <a:ln w="9525">
              <a:miter lim="800000"/>
              <a:headEnd/>
              <a:tailEnd/>
            </a:ln>
            <a:scene3d>
              <a:camera prst="legacyObliqueTopLeft"/>
              <a:lightRig rig="legacyFlat3" dir="t"/>
            </a:scene3d>
            <a:sp3d extrusionH="303200" prstMaterial="legacyMatte">
              <a:bevelT w="13500" h="13500" prst="angle"/>
              <a:bevelB w="13500" h="13500" prst="angle"/>
              <a:extrusionClr>
                <a:srgbClr val="18367C"/>
              </a:extrusionClr>
            </a:sp3d>
          </p:spPr>
          <p:txBody>
            <a:bodyPr wrap="none" anchor="ctr">
              <a:flatTx/>
            </a:bodyPr>
            <a:lstStyle/>
            <a:p>
              <a:pPr algn="ctr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7" name="Text Box 17"/>
            <p:cNvSpPr txBox="1">
              <a:spLocks noChangeArrowheads="1"/>
            </p:cNvSpPr>
            <p:nvPr/>
          </p:nvSpPr>
          <p:spPr bwMode="auto">
            <a:xfrm>
              <a:off x="3143" y="889"/>
              <a:ext cx="690" cy="3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1100" b="1">
                  <a:solidFill>
                    <a:schemeClr val="bg1"/>
                  </a:solidFill>
                </a:rPr>
                <a:t>Phase 3:  </a:t>
              </a:r>
            </a:p>
            <a:p>
              <a:pPr algn="ctr" eaLnBrk="0" hangingPunct="0"/>
              <a:r>
                <a:rPr lang="en-US" sz="1100">
                  <a:solidFill>
                    <a:schemeClr val="bg1"/>
                  </a:solidFill>
                </a:rPr>
                <a:t>Integration Testing</a:t>
              </a:r>
            </a:p>
          </p:txBody>
        </p:sp>
        <p:sp>
          <p:nvSpPr>
            <p:cNvPr id="48" name="AutoShape 18"/>
            <p:cNvSpPr>
              <a:spLocks noChangeArrowheads="1"/>
            </p:cNvSpPr>
            <p:nvPr/>
          </p:nvSpPr>
          <p:spPr bwMode="auto">
            <a:xfrm>
              <a:off x="2262" y="885"/>
              <a:ext cx="853" cy="449"/>
            </a:xfrm>
            <a:prstGeom prst="homePlate">
              <a:avLst>
                <a:gd name="adj" fmla="val 47494"/>
              </a:avLst>
            </a:prstGeom>
            <a:solidFill>
              <a:srgbClr val="738F35"/>
            </a:solidFill>
            <a:ln w="9525">
              <a:miter lim="800000"/>
              <a:headEnd/>
              <a:tailEnd/>
            </a:ln>
            <a:scene3d>
              <a:camera prst="legacyObliqueTopLeft"/>
              <a:lightRig rig="legacyFlat3" dir="t"/>
            </a:scene3d>
            <a:sp3d extrusionH="303200" prstMaterial="legacyMatte">
              <a:bevelT w="13500" h="13500" prst="angle"/>
              <a:bevelB w="13500" h="13500" prst="angle"/>
              <a:extrusionClr>
                <a:srgbClr val="738F35"/>
              </a:extrusionClr>
            </a:sp3d>
          </p:spPr>
          <p:txBody>
            <a:bodyPr wrap="none" anchor="ctr">
              <a:flatTx/>
            </a:bodyPr>
            <a:lstStyle/>
            <a:p>
              <a:pPr algn="ctr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49" name="Text Box 19"/>
            <p:cNvSpPr txBox="1">
              <a:spLocks noChangeArrowheads="1"/>
            </p:cNvSpPr>
            <p:nvPr/>
          </p:nvSpPr>
          <p:spPr bwMode="auto">
            <a:xfrm>
              <a:off x="2280" y="889"/>
              <a:ext cx="742" cy="2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1100" b="1">
                  <a:solidFill>
                    <a:schemeClr val="bg1"/>
                  </a:solidFill>
                </a:rPr>
                <a:t>Phase 2:  </a:t>
              </a:r>
            </a:p>
            <a:p>
              <a:pPr algn="ctr" eaLnBrk="0" hangingPunct="0"/>
              <a:r>
                <a:rPr lang="en-US" sz="1100">
                  <a:solidFill>
                    <a:schemeClr val="bg1"/>
                  </a:solidFill>
                </a:rPr>
                <a:t>Development</a:t>
              </a:r>
            </a:p>
          </p:txBody>
        </p:sp>
        <p:sp>
          <p:nvSpPr>
            <p:cNvPr id="50" name="AutoShape 20"/>
            <p:cNvSpPr>
              <a:spLocks noChangeArrowheads="1"/>
            </p:cNvSpPr>
            <p:nvPr/>
          </p:nvSpPr>
          <p:spPr bwMode="auto">
            <a:xfrm>
              <a:off x="1408" y="885"/>
              <a:ext cx="853" cy="460"/>
            </a:xfrm>
            <a:prstGeom prst="homePlate">
              <a:avLst>
                <a:gd name="adj" fmla="val 46359"/>
              </a:avLst>
            </a:prstGeom>
            <a:solidFill>
              <a:srgbClr val="3A5C76"/>
            </a:solidFill>
            <a:ln w="9525">
              <a:miter lim="800000"/>
              <a:headEnd/>
              <a:tailEnd/>
            </a:ln>
            <a:scene3d>
              <a:camera prst="legacyObliqueTopLeft"/>
              <a:lightRig rig="legacyFlat3" dir="t"/>
            </a:scene3d>
            <a:sp3d extrusionH="303200" prstMaterial="legacyMatte">
              <a:bevelT w="13500" h="13500" prst="angle"/>
              <a:bevelB w="13500" h="13500" prst="angle"/>
              <a:extrusionClr>
                <a:srgbClr val="3A5C76"/>
              </a:extrusionClr>
            </a:sp3d>
          </p:spPr>
          <p:txBody>
            <a:bodyPr wrap="none" anchor="ctr">
              <a:flatTx/>
            </a:bodyPr>
            <a:lstStyle/>
            <a:p>
              <a:pPr algn="ctr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51" name="Text Box 21"/>
            <p:cNvSpPr txBox="1">
              <a:spLocks noChangeArrowheads="1"/>
            </p:cNvSpPr>
            <p:nvPr/>
          </p:nvSpPr>
          <p:spPr bwMode="auto">
            <a:xfrm>
              <a:off x="1437" y="889"/>
              <a:ext cx="834" cy="2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1100" b="1">
                  <a:solidFill>
                    <a:schemeClr val="bg1"/>
                  </a:solidFill>
                </a:rPr>
                <a:t>Phase 1:  </a:t>
              </a:r>
            </a:p>
            <a:p>
              <a:pPr algn="ctr" eaLnBrk="0" hangingPunct="0"/>
              <a:r>
                <a:rPr lang="en-US" sz="1100">
                  <a:solidFill>
                    <a:schemeClr val="bg1"/>
                  </a:solidFill>
                </a:rPr>
                <a:t>Design</a:t>
              </a:r>
            </a:p>
          </p:txBody>
        </p:sp>
        <p:sp>
          <p:nvSpPr>
            <p:cNvPr id="52" name="AutoShape 22"/>
            <p:cNvSpPr>
              <a:spLocks noChangeArrowheads="1"/>
            </p:cNvSpPr>
            <p:nvPr/>
          </p:nvSpPr>
          <p:spPr bwMode="auto">
            <a:xfrm>
              <a:off x="541" y="885"/>
              <a:ext cx="853" cy="460"/>
            </a:xfrm>
            <a:prstGeom prst="homePlate">
              <a:avLst>
                <a:gd name="adj" fmla="val 46359"/>
              </a:avLst>
            </a:prstGeom>
            <a:solidFill>
              <a:srgbClr val="2A8FC0"/>
            </a:solidFill>
            <a:ln w="9525">
              <a:miter lim="800000"/>
              <a:headEnd/>
              <a:tailEnd/>
            </a:ln>
            <a:scene3d>
              <a:camera prst="legacyObliqueTopLeft"/>
              <a:lightRig rig="legacyFlat3" dir="t"/>
            </a:scene3d>
            <a:sp3d extrusionH="303200" prstMaterial="legacyMatte">
              <a:bevelT w="13500" h="13500" prst="angle"/>
              <a:bevelB w="13500" h="13500" prst="angle"/>
              <a:extrusionClr>
                <a:srgbClr val="2A8FC0"/>
              </a:extrusionClr>
            </a:sp3d>
          </p:spPr>
          <p:txBody>
            <a:bodyPr wrap="none" anchor="ctr">
              <a:flatTx/>
            </a:bodyPr>
            <a:lstStyle/>
            <a:p>
              <a:pPr algn="ctr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53" name="Text Box 23"/>
            <p:cNvSpPr txBox="1">
              <a:spLocks noChangeArrowheads="1"/>
            </p:cNvSpPr>
            <p:nvPr/>
          </p:nvSpPr>
          <p:spPr bwMode="auto">
            <a:xfrm>
              <a:off x="570" y="889"/>
              <a:ext cx="834" cy="3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1100" b="1">
                  <a:solidFill>
                    <a:schemeClr val="bg1"/>
                  </a:solidFill>
                </a:rPr>
                <a:t>Phase 0:  </a:t>
              </a:r>
            </a:p>
            <a:p>
              <a:pPr algn="ctr" eaLnBrk="0" hangingPunct="0"/>
              <a:r>
                <a:rPr lang="en-US" sz="1100">
                  <a:solidFill>
                    <a:schemeClr val="bg1"/>
                  </a:solidFill>
                </a:rPr>
                <a:t>Upgrade</a:t>
              </a:r>
            </a:p>
            <a:p>
              <a:pPr algn="ctr" eaLnBrk="0" hangingPunct="0"/>
              <a:r>
                <a:rPr lang="en-US" sz="1100">
                  <a:solidFill>
                    <a:schemeClr val="bg1"/>
                  </a:solidFill>
                </a:rPr>
                <a:t>Initiation</a:t>
              </a:r>
            </a:p>
          </p:txBody>
        </p:sp>
      </p:grpSp>
      <p:sp>
        <p:nvSpPr>
          <p:cNvPr id="54" name="AutoShape 24"/>
          <p:cNvSpPr>
            <a:spLocks noChangeArrowheads="1"/>
          </p:cNvSpPr>
          <p:nvPr/>
        </p:nvSpPr>
        <p:spPr bwMode="auto">
          <a:xfrm>
            <a:off x="6773863" y="4891088"/>
            <a:ext cx="1912937" cy="525462"/>
          </a:xfrm>
          <a:prstGeom prst="rightArrow">
            <a:avLst>
              <a:gd name="adj1" fmla="val 50000"/>
              <a:gd name="adj2" fmla="val 91012"/>
            </a:avLst>
          </a:prstGeom>
          <a:solidFill>
            <a:srgbClr val="B2B2B2"/>
          </a:solidFill>
          <a:ln w="9525">
            <a:miter lim="800000"/>
            <a:headEnd/>
            <a:tailEnd/>
          </a:ln>
          <a:scene3d>
            <a:camera prst="legacyObliqueTop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B2B2B2"/>
            </a:extrusionClr>
          </a:sp3d>
        </p:spPr>
        <p:txBody>
          <a:bodyPr wrap="none" anchor="ctr">
            <a:flatTx/>
          </a:bodyPr>
          <a:lstStyle/>
          <a:p>
            <a:pPr algn="ctr">
              <a:spcBef>
                <a:spcPct val="50000"/>
              </a:spcBef>
            </a:pPr>
            <a:endParaRPr lang="en-US"/>
          </a:p>
        </p:txBody>
      </p:sp>
      <p:sp>
        <p:nvSpPr>
          <p:cNvPr id="55" name="Rectangle 25"/>
          <p:cNvSpPr>
            <a:spLocks noChangeArrowheads="1"/>
          </p:cNvSpPr>
          <p:nvPr/>
        </p:nvSpPr>
        <p:spPr bwMode="auto">
          <a:xfrm>
            <a:off x="520700" y="5032375"/>
            <a:ext cx="6307138" cy="263525"/>
          </a:xfrm>
          <a:prstGeom prst="rect">
            <a:avLst/>
          </a:prstGeom>
          <a:solidFill>
            <a:srgbClr val="B2B2B2"/>
          </a:solidFill>
          <a:ln w="9525">
            <a:miter lim="800000"/>
            <a:headEnd/>
            <a:tailEnd/>
          </a:ln>
          <a:scene3d>
            <a:camera prst="legacyObliqueTop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B2B2B2"/>
            </a:extrusionClr>
          </a:sp3d>
        </p:spPr>
        <p:txBody>
          <a:bodyPr wrap="none" anchor="ctr">
            <a:flatTx/>
          </a:bodyPr>
          <a:lstStyle/>
          <a:p>
            <a:pPr algn="ctr">
              <a:spcBef>
                <a:spcPct val="50000"/>
              </a:spcBef>
            </a:pPr>
            <a:endParaRPr lang="en-US"/>
          </a:p>
        </p:txBody>
      </p:sp>
      <p:sp>
        <p:nvSpPr>
          <p:cNvPr id="56" name="Text Box 26"/>
          <p:cNvSpPr txBox="1">
            <a:spLocks noChangeArrowheads="1"/>
          </p:cNvSpPr>
          <p:nvPr/>
        </p:nvSpPr>
        <p:spPr bwMode="auto">
          <a:xfrm>
            <a:off x="482600" y="4941888"/>
            <a:ext cx="7747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1600" b="1">
                <a:solidFill>
                  <a:srgbClr val="000000"/>
                </a:solidFill>
              </a:rPr>
              <a:t>Project Management</a:t>
            </a:r>
          </a:p>
        </p:txBody>
      </p:sp>
      <p:sp>
        <p:nvSpPr>
          <p:cNvPr id="57" name="Text Box 27"/>
          <p:cNvSpPr txBox="1">
            <a:spLocks noChangeArrowheads="1"/>
          </p:cNvSpPr>
          <p:nvPr/>
        </p:nvSpPr>
        <p:spPr bwMode="auto">
          <a:xfrm>
            <a:off x="274638" y="5484813"/>
            <a:ext cx="3743325" cy="101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69863" indent="-169863" eaLnBrk="0" hangingPunct="0">
              <a:spcBef>
                <a:spcPts val="600"/>
              </a:spcBef>
              <a:buFontTx/>
              <a:buChar char="•"/>
            </a:pPr>
            <a:r>
              <a:rPr lang="en-US" sz="1200">
                <a:solidFill>
                  <a:schemeClr val="tx1"/>
                </a:solidFill>
              </a:rPr>
              <a:t>Project Planning	</a:t>
            </a:r>
          </a:p>
          <a:p>
            <a:pPr marL="169863" indent="-169863" eaLnBrk="0" hangingPunct="0">
              <a:spcBef>
                <a:spcPts val="600"/>
              </a:spcBef>
              <a:buFontTx/>
              <a:buChar char="•"/>
            </a:pPr>
            <a:r>
              <a:rPr lang="en-US" sz="1200">
                <a:solidFill>
                  <a:schemeClr val="tx1"/>
                </a:solidFill>
              </a:rPr>
              <a:t>Resource Planning</a:t>
            </a:r>
          </a:p>
          <a:p>
            <a:pPr marL="169863" indent="-169863" eaLnBrk="0" hangingPunct="0">
              <a:spcBef>
                <a:spcPts val="600"/>
              </a:spcBef>
              <a:buFontTx/>
              <a:buChar char="•"/>
            </a:pPr>
            <a:r>
              <a:rPr lang="en-US" sz="1200">
                <a:solidFill>
                  <a:schemeClr val="tx1"/>
                </a:solidFill>
              </a:rPr>
              <a:t>Risk Assessment</a:t>
            </a:r>
          </a:p>
          <a:p>
            <a:pPr marL="169863" indent="-169863" algn="ctr" eaLnBrk="0" hangingPunct="0">
              <a:spcBef>
                <a:spcPct val="15000"/>
              </a:spcBef>
            </a:pPr>
            <a:endParaRPr lang="en-US" sz="1200">
              <a:solidFill>
                <a:schemeClr val="tx1"/>
              </a:solidFill>
            </a:endParaRPr>
          </a:p>
        </p:txBody>
      </p:sp>
      <p:sp>
        <p:nvSpPr>
          <p:cNvPr id="58" name="Text Box 28"/>
          <p:cNvSpPr txBox="1">
            <a:spLocks noChangeArrowheads="1"/>
          </p:cNvSpPr>
          <p:nvPr/>
        </p:nvSpPr>
        <p:spPr bwMode="auto">
          <a:xfrm>
            <a:off x="5969000" y="5483225"/>
            <a:ext cx="285432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69863" indent="-169863" eaLnBrk="0" hangingPunct="0">
              <a:spcBef>
                <a:spcPts val="600"/>
              </a:spcBef>
              <a:buFontTx/>
              <a:buChar char="•"/>
            </a:pPr>
            <a:r>
              <a:rPr lang="en-US" sz="1200"/>
              <a:t>Status Reporting</a:t>
            </a:r>
          </a:p>
          <a:p>
            <a:pPr marL="169863" indent="-169863" eaLnBrk="0" hangingPunct="0">
              <a:spcBef>
                <a:spcPts val="600"/>
              </a:spcBef>
              <a:buFontTx/>
              <a:buChar char="•"/>
            </a:pPr>
            <a:r>
              <a:rPr lang="en-US" sz="1200"/>
              <a:t>Project Budget Management</a:t>
            </a:r>
          </a:p>
          <a:p>
            <a:pPr marL="169863" indent="-169863" eaLnBrk="0" hangingPunct="0">
              <a:spcBef>
                <a:spcPts val="600"/>
              </a:spcBef>
              <a:buFontTx/>
              <a:buChar char="•"/>
            </a:pPr>
            <a:r>
              <a:rPr lang="en-US" sz="1200"/>
              <a:t>Timeline Management</a:t>
            </a:r>
          </a:p>
        </p:txBody>
      </p:sp>
      <p:sp>
        <p:nvSpPr>
          <p:cNvPr id="59" name="Text Box 29"/>
          <p:cNvSpPr txBox="1">
            <a:spLocks noChangeArrowheads="1"/>
          </p:cNvSpPr>
          <p:nvPr/>
        </p:nvSpPr>
        <p:spPr bwMode="auto">
          <a:xfrm>
            <a:off x="2754313" y="5453063"/>
            <a:ext cx="374332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69863" indent="-169863" eaLnBrk="0" hangingPunct="0">
              <a:spcBef>
                <a:spcPts val="600"/>
              </a:spcBef>
              <a:buFontTx/>
              <a:buChar char="•"/>
            </a:pPr>
            <a:r>
              <a:rPr lang="en-US" sz="1200"/>
              <a:t>Conversion Planning</a:t>
            </a:r>
          </a:p>
          <a:p>
            <a:pPr marL="169863" indent="-169863" eaLnBrk="0" hangingPunct="0">
              <a:spcBef>
                <a:spcPts val="600"/>
              </a:spcBef>
              <a:buFontTx/>
              <a:buChar char="•"/>
            </a:pPr>
            <a:r>
              <a:rPr lang="en-US" sz="1200"/>
              <a:t>Issue Maintenance and Resolution</a:t>
            </a:r>
          </a:p>
          <a:p>
            <a:pPr marL="169863" indent="-169863" eaLnBrk="0" hangingPunct="0">
              <a:spcBef>
                <a:spcPts val="600"/>
              </a:spcBef>
              <a:buFontTx/>
              <a:buChar char="•"/>
            </a:pPr>
            <a:r>
              <a:rPr lang="en-US" sz="1200"/>
              <a:t>Scope/Deliverable Management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52400" y="6368534"/>
            <a:ext cx="13965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Amy Severance</a:t>
            </a:r>
          </a:p>
        </p:txBody>
      </p:sp>
    </p:spTree>
    <p:extLst>
      <p:ext uri="{BB962C8B-B14F-4D97-AF65-F5344CB8AC3E}">
        <p14:creationId xmlns:p14="http://schemas.microsoft.com/office/powerpoint/2010/main" val="35588099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1" descr="C:\Users\severana\AppData\Local\Microsoft\Windows\Temporary Internet Files\Content.Outlook\OVXG04HS\St  Louis new DC 0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8869680" cy="665226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04800" y="6264473"/>
            <a:ext cx="13965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Amy Severance</a:t>
            </a:r>
          </a:p>
        </p:txBody>
      </p:sp>
    </p:spTree>
    <p:extLst>
      <p:ext uri="{BB962C8B-B14F-4D97-AF65-F5344CB8AC3E}">
        <p14:creationId xmlns:p14="http://schemas.microsoft.com/office/powerpoint/2010/main" val="327877933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362</TotalTime>
  <Words>429</Words>
  <Application>Microsoft Office PowerPoint</Application>
  <PresentationFormat>On-screen Show (4:3)</PresentationFormat>
  <Paragraphs>156</Paragraphs>
  <Slides>18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Civic</vt:lpstr>
      <vt:lpstr>Image Document</vt:lpstr>
      <vt:lpstr>Warehouse and Distribution Science</vt:lpstr>
      <vt:lpstr>What is a WMS?</vt:lpstr>
      <vt:lpstr>What is a NOT a WMS?</vt:lpstr>
      <vt:lpstr>Why is it important to have a WMS? </vt:lpstr>
      <vt:lpstr>Why is it important to have a WMS? </vt:lpstr>
      <vt:lpstr>WMS Vendors</vt:lpstr>
      <vt:lpstr>How do you select a WMS?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WMS Functionality - Inbound</vt:lpstr>
      <vt:lpstr>WMS Functionality - Outbound</vt:lpstr>
      <vt:lpstr>Generates Variety of Compliant Bar Code Labels</vt:lpstr>
      <vt:lpstr>PowerPoint Presentation</vt:lpstr>
      <vt:lpstr>PowerPoint Presentation</vt:lpstr>
    </vt:vector>
  </TitlesOfParts>
  <Company>Southern Polytechnic State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Warehouse and Distribution Science</dc:title>
  <dc:creator>Renee Butler</dc:creator>
  <cp:lastModifiedBy>Renee Butler</cp:lastModifiedBy>
  <cp:revision>25</cp:revision>
  <cp:lastPrinted>2011-03-23T18:07:36Z</cp:lastPrinted>
  <dcterms:created xsi:type="dcterms:W3CDTF">2011-03-23T15:46:13Z</dcterms:created>
  <dcterms:modified xsi:type="dcterms:W3CDTF">2011-09-06T18:25:12Z</dcterms:modified>
</cp:coreProperties>
</file>