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256" r:id="rId2"/>
    <p:sldId id="291" r:id="rId3"/>
    <p:sldId id="257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9" r:id="rId17"/>
    <p:sldId id="288" r:id="rId18"/>
    <p:sldId id="287" r:id="rId19"/>
    <p:sldId id="258" r:id="rId20"/>
    <p:sldId id="261" r:id="rId21"/>
    <p:sldId id="262" r:id="rId22"/>
    <p:sldId id="263" r:id="rId23"/>
    <p:sldId id="290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3" r:id="rId32"/>
    <p:sldId id="274" r:id="rId33"/>
    <p:sldId id="292" r:id="rId34"/>
    <p:sldId id="293" r:id="rId35"/>
    <p:sldId id="301" r:id="rId36"/>
    <p:sldId id="300" r:id="rId37"/>
    <p:sldId id="294" r:id="rId38"/>
    <p:sldId id="295" r:id="rId39"/>
    <p:sldId id="296" r:id="rId40"/>
    <p:sldId id="297" r:id="rId41"/>
    <p:sldId id="302" r:id="rId42"/>
    <p:sldId id="298" r:id="rId43"/>
    <p:sldId id="299" r:id="rId44"/>
    <p:sldId id="30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EFC13-53E2-404A-B0BB-9FF3A79D1A05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7C9FF-C5F0-4574-A71D-ED760B407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3353C-FCC6-4D3A-B19A-764318014F8B}" type="slidenum">
              <a:rPr lang="en-US"/>
              <a:pPr/>
              <a:t>7</a:t>
            </a:fld>
            <a:endParaRPr 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Explanation for No time windows: </a:t>
            </a:r>
          </a:p>
          <a:p>
            <a:pPr lvl="1"/>
            <a:r>
              <a:rPr lang="en-US"/>
              <a:t>Can be delivered to their mailboxes</a:t>
            </a:r>
          </a:p>
          <a:p>
            <a:pPr lvl="1"/>
            <a:r>
              <a:rPr lang="en-US"/>
              <a:t>Pickup &amp; delivery done only during office hrs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0756E-9CCE-4C2C-83D5-B83957C16C35}" type="slidenum">
              <a:rPr lang="en-US"/>
              <a:pPr/>
              <a:t>8</a:t>
            </a:fld>
            <a:endParaRPr 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Constraints</a:t>
            </a:r>
          </a:p>
          <a:p>
            <a:pPr lvl="2"/>
            <a:r>
              <a:rPr lang="en-US"/>
              <a:t>Library should be 1</a:t>
            </a:r>
            <a:r>
              <a:rPr lang="en-US" baseline="30000"/>
              <a:t>st</a:t>
            </a:r>
            <a:r>
              <a:rPr lang="en-US"/>
              <a:t> stop </a:t>
            </a:r>
          </a:p>
          <a:p>
            <a:pPr lvl="2"/>
            <a:r>
              <a:rPr lang="en-US"/>
              <a:t>Library should be last stop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4F985-E2CB-4C5D-8ED3-BD22A2566F17}" type="slidenum">
              <a:rPr lang="en-US"/>
              <a:pPr/>
              <a:t>9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Used optimization software OPL Studio</a:t>
            </a:r>
          </a:p>
          <a:p>
            <a:r>
              <a:rPr lang="en-US"/>
              <a:t>Total distance traversed =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19F9B2-5A51-47C0-A7FE-CDB357293EDA}" type="slidenum">
              <a:rPr lang="en-US"/>
              <a:pPr/>
              <a:t>11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Used optimization software OPL Studio</a:t>
            </a:r>
          </a:p>
          <a:p>
            <a:r>
              <a:rPr lang="en-US"/>
              <a:t>Total distance traversed = 340.06 units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6324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752600"/>
            <a:ext cx="40005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40005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96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6324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752600"/>
            <a:ext cx="40005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40005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4038600"/>
            <a:ext cx="40005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4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533400"/>
            <a:ext cx="81534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36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12" Type="http://schemas.openxmlformats.org/officeDocument/2006/relationships/image" Target="../media/image9.wmf"/><Relationship Id="rId17" Type="http://schemas.openxmlformats.org/officeDocument/2006/relationships/image" Target="../media/image11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8.bin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15" Type="http://schemas.openxmlformats.org/officeDocument/2006/relationships/image" Target="../media/image10.wmf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0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Chapters 10 &amp; 11</a:t>
            </a:r>
          </a:p>
          <a:p>
            <a:r>
              <a:rPr lang="en-US" dirty="0" smtClean="0"/>
              <a:t>Routing to Reduce Travel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Workflow and Balance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010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if have two vehicles?</a:t>
            </a:r>
            <a:endParaRPr lang="en-US" dirty="0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47800"/>
            <a:ext cx="8382000" cy="4724400"/>
          </a:xfrm>
        </p:spPr>
        <p:txBody>
          <a:bodyPr/>
          <a:lstStyle/>
          <a:p>
            <a:pPr>
              <a:buFont typeface="Wingdings" pitchFamily="2" charset="2"/>
              <a:buAutoNum type="arabicPeriod" startAt="2"/>
            </a:pPr>
            <a:r>
              <a:rPr lang="en-US" sz="2000"/>
              <a:t>Two routes instead of one – Cluster first, route second</a:t>
            </a:r>
          </a:p>
        </p:txBody>
      </p:sp>
      <p:graphicFrame>
        <p:nvGraphicFramePr>
          <p:cNvPr id="301108" name="Object 52"/>
          <p:cNvGraphicFramePr>
            <a:graphicFrameLocks noGrp="1" noChangeAspect="1"/>
          </p:cNvGraphicFramePr>
          <p:nvPr>
            <p:ph sz="half" idx="2"/>
          </p:nvPr>
        </p:nvGraphicFramePr>
        <p:xfrm>
          <a:off x="2057400" y="1905000"/>
          <a:ext cx="5486400" cy="473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PBrush" r:id="rId3" imgW="5609524" imgH="4839375" progId="">
                  <p:embed/>
                </p:oleObj>
              </mc:Choice>
              <mc:Fallback>
                <p:oleObj name="PBrush" r:id="rId3" imgW="5609524" imgH="48393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05000"/>
                        <a:ext cx="5486400" cy="4730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1105" name="AutoShape 49"/>
          <p:cNvSpPr>
            <a:spLocks noChangeArrowheads="1"/>
          </p:cNvSpPr>
          <p:nvPr/>
        </p:nvSpPr>
        <p:spPr bwMode="auto">
          <a:xfrm>
            <a:off x="685800" y="2286000"/>
            <a:ext cx="1295400" cy="304800"/>
          </a:xfrm>
          <a:prstGeom prst="wedgeRoundRectCallout">
            <a:avLst>
              <a:gd name="adj1" fmla="val 173037"/>
              <a:gd name="adj2" fmla="val 38020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CLUSTER 2</a:t>
            </a:r>
          </a:p>
        </p:txBody>
      </p:sp>
      <p:sp>
        <p:nvSpPr>
          <p:cNvPr id="301106" name="AutoShape 50"/>
          <p:cNvSpPr>
            <a:spLocks noChangeArrowheads="1"/>
          </p:cNvSpPr>
          <p:nvPr/>
        </p:nvSpPr>
        <p:spPr bwMode="auto">
          <a:xfrm>
            <a:off x="7772400" y="2133600"/>
            <a:ext cx="1219200" cy="304800"/>
          </a:xfrm>
          <a:prstGeom prst="wedgeRoundRectCallout">
            <a:avLst>
              <a:gd name="adj1" fmla="val -183856"/>
              <a:gd name="adj2" fmla="val 52604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CLUSTER 1</a:t>
            </a:r>
          </a:p>
        </p:txBody>
      </p:sp>
    </p:spTree>
    <p:extLst>
      <p:ext uri="{BB962C8B-B14F-4D97-AF65-F5344CB8AC3E}">
        <p14:creationId xmlns:p14="http://schemas.microsoft.com/office/powerpoint/2010/main" val="49484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105" grpId="0" animBg="1"/>
      <p:bldP spid="3011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7086600" cy="762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Two Optimal Routes </a:t>
            </a:r>
            <a:br>
              <a:rPr lang="en-US" sz="2800" dirty="0" smtClean="0"/>
            </a:br>
            <a:r>
              <a:rPr lang="en-US" sz="2800" dirty="0" smtClean="0"/>
              <a:t>w Capacity Constraint</a:t>
            </a:r>
            <a:endParaRPr lang="en-US" sz="2800" dirty="0"/>
          </a:p>
        </p:txBody>
      </p:sp>
      <p:pic>
        <p:nvPicPr>
          <p:cNvPr id="304132" name="Picture 4" descr="UCF map"/>
          <p:cNvPicPr preferRelativeResize="0"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371600"/>
            <a:ext cx="5791200" cy="51816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04133" name="AutoShape 5"/>
          <p:cNvSpPr>
            <a:spLocks noChangeArrowheads="1"/>
          </p:cNvSpPr>
          <p:nvPr/>
        </p:nvSpPr>
        <p:spPr bwMode="auto">
          <a:xfrm>
            <a:off x="4157663" y="4448175"/>
            <a:ext cx="482600" cy="323850"/>
          </a:xfrm>
          <a:prstGeom prst="diamond">
            <a:avLst/>
          </a:prstGeom>
          <a:solidFill>
            <a:srgbClr val="000000"/>
          </a:solidFill>
          <a:ln w="19050" algn="ctr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E5EF67"/>
                </a:solidFill>
              </a:rPr>
              <a:t>2</a:t>
            </a:r>
          </a:p>
        </p:txBody>
      </p:sp>
      <p:sp>
        <p:nvSpPr>
          <p:cNvPr id="304134" name="AutoShape 6"/>
          <p:cNvSpPr>
            <a:spLocks noChangeArrowheads="1"/>
          </p:cNvSpPr>
          <p:nvPr/>
        </p:nvSpPr>
        <p:spPr bwMode="auto">
          <a:xfrm>
            <a:off x="3835400" y="3152775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87</a:t>
            </a:r>
          </a:p>
        </p:txBody>
      </p:sp>
      <p:sp>
        <p:nvSpPr>
          <p:cNvPr id="304135" name="AutoShape 7"/>
          <p:cNvSpPr>
            <a:spLocks noChangeArrowheads="1"/>
          </p:cNvSpPr>
          <p:nvPr/>
        </p:nvSpPr>
        <p:spPr bwMode="auto">
          <a:xfrm>
            <a:off x="5443538" y="4610100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304136" name="AutoShape 8"/>
          <p:cNvSpPr>
            <a:spLocks noChangeArrowheads="1"/>
          </p:cNvSpPr>
          <p:nvPr/>
        </p:nvSpPr>
        <p:spPr bwMode="auto">
          <a:xfrm>
            <a:off x="2870200" y="46101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21</a:t>
            </a:r>
          </a:p>
        </p:txBody>
      </p:sp>
      <p:sp>
        <p:nvSpPr>
          <p:cNvPr id="304137" name="AutoShape 9"/>
          <p:cNvSpPr>
            <a:spLocks noChangeArrowheads="1"/>
          </p:cNvSpPr>
          <p:nvPr/>
        </p:nvSpPr>
        <p:spPr bwMode="auto">
          <a:xfrm>
            <a:off x="3675063" y="4205288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304138" name="AutoShape 10"/>
          <p:cNvSpPr>
            <a:spLocks noChangeArrowheads="1"/>
          </p:cNvSpPr>
          <p:nvPr/>
        </p:nvSpPr>
        <p:spPr bwMode="auto">
          <a:xfrm>
            <a:off x="5684838" y="4367213"/>
            <a:ext cx="322262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94</a:t>
            </a:r>
          </a:p>
        </p:txBody>
      </p:sp>
      <p:sp>
        <p:nvSpPr>
          <p:cNvPr id="304139" name="AutoShape 11"/>
          <p:cNvSpPr>
            <a:spLocks noChangeArrowheads="1"/>
          </p:cNvSpPr>
          <p:nvPr/>
        </p:nvSpPr>
        <p:spPr bwMode="auto">
          <a:xfrm>
            <a:off x="5605463" y="4043363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91</a:t>
            </a:r>
          </a:p>
        </p:txBody>
      </p:sp>
      <p:sp>
        <p:nvSpPr>
          <p:cNvPr id="304140" name="AutoShape 12"/>
          <p:cNvSpPr>
            <a:spLocks noChangeArrowheads="1"/>
          </p:cNvSpPr>
          <p:nvPr/>
        </p:nvSpPr>
        <p:spPr bwMode="auto">
          <a:xfrm>
            <a:off x="5684838" y="3476625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90</a:t>
            </a:r>
          </a:p>
        </p:txBody>
      </p:sp>
      <p:sp>
        <p:nvSpPr>
          <p:cNvPr id="304141" name="AutoShape 13"/>
          <p:cNvSpPr>
            <a:spLocks noChangeArrowheads="1"/>
          </p:cNvSpPr>
          <p:nvPr/>
        </p:nvSpPr>
        <p:spPr bwMode="auto">
          <a:xfrm>
            <a:off x="5202238" y="4205288"/>
            <a:ext cx="322262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45</a:t>
            </a:r>
          </a:p>
        </p:txBody>
      </p:sp>
      <p:sp>
        <p:nvSpPr>
          <p:cNvPr id="304142" name="AutoShape 14"/>
          <p:cNvSpPr>
            <a:spLocks noChangeArrowheads="1"/>
          </p:cNvSpPr>
          <p:nvPr/>
        </p:nvSpPr>
        <p:spPr bwMode="auto">
          <a:xfrm>
            <a:off x="5364163" y="3638550"/>
            <a:ext cx="320675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80</a:t>
            </a:r>
          </a:p>
        </p:txBody>
      </p:sp>
      <p:sp>
        <p:nvSpPr>
          <p:cNvPr id="304143" name="AutoShape 15"/>
          <p:cNvSpPr>
            <a:spLocks noChangeArrowheads="1"/>
          </p:cNvSpPr>
          <p:nvPr/>
        </p:nvSpPr>
        <p:spPr bwMode="auto">
          <a:xfrm>
            <a:off x="6088063" y="4205288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53</a:t>
            </a:r>
          </a:p>
        </p:txBody>
      </p:sp>
      <p:sp>
        <p:nvSpPr>
          <p:cNvPr id="304144" name="AutoShape 16"/>
          <p:cNvSpPr>
            <a:spLocks noChangeArrowheads="1"/>
          </p:cNvSpPr>
          <p:nvPr/>
        </p:nvSpPr>
        <p:spPr bwMode="auto">
          <a:xfrm>
            <a:off x="4640263" y="4772025"/>
            <a:ext cx="320675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304145" name="AutoShape 17"/>
          <p:cNvSpPr>
            <a:spLocks noChangeArrowheads="1"/>
          </p:cNvSpPr>
          <p:nvPr/>
        </p:nvSpPr>
        <p:spPr bwMode="auto">
          <a:xfrm>
            <a:off x="3594100" y="46101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14</a:t>
            </a:r>
          </a:p>
        </p:txBody>
      </p:sp>
      <p:sp>
        <p:nvSpPr>
          <p:cNvPr id="304146" name="AutoShape 18"/>
          <p:cNvSpPr>
            <a:spLocks noChangeArrowheads="1"/>
          </p:cNvSpPr>
          <p:nvPr/>
        </p:nvSpPr>
        <p:spPr bwMode="auto">
          <a:xfrm>
            <a:off x="3513138" y="3314700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75</a:t>
            </a:r>
          </a:p>
        </p:txBody>
      </p:sp>
      <p:sp>
        <p:nvSpPr>
          <p:cNvPr id="304147" name="AutoShape 19"/>
          <p:cNvSpPr>
            <a:spLocks noChangeArrowheads="1"/>
          </p:cNvSpPr>
          <p:nvPr/>
        </p:nvSpPr>
        <p:spPr bwMode="auto">
          <a:xfrm>
            <a:off x="5041900" y="4691063"/>
            <a:ext cx="322263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04148" name="AutoShape 20"/>
          <p:cNvSpPr>
            <a:spLocks noChangeArrowheads="1"/>
          </p:cNvSpPr>
          <p:nvPr/>
        </p:nvSpPr>
        <p:spPr bwMode="auto">
          <a:xfrm>
            <a:off x="4800600" y="428625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54</a:t>
            </a:r>
          </a:p>
        </p:txBody>
      </p:sp>
      <p:sp>
        <p:nvSpPr>
          <p:cNvPr id="304149" name="AutoShape 21"/>
          <p:cNvSpPr>
            <a:spLocks noChangeArrowheads="1"/>
          </p:cNvSpPr>
          <p:nvPr/>
        </p:nvSpPr>
        <p:spPr bwMode="auto">
          <a:xfrm>
            <a:off x="3835400" y="39624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95</a:t>
            </a:r>
          </a:p>
        </p:txBody>
      </p:sp>
      <p:cxnSp>
        <p:nvCxnSpPr>
          <p:cNvPr id="304151" name="AutoShape 23"/>
          <p:cNvCxnSpPr>
            <a:cxnSpLocks noChangeShapeType="1"/>
            <a:stCxn id="304140" idx="0"/>
          </p:cNvCxnSpPr>
          <p:nvPr/>
        </p:nvCxnSpPr>
        <p:spPr bwMode="auto">
          <a:xfrm rot="16200000" flipH="1" flipV="1">
            <a:off x="5595144" y="3396456"/>
            <a:ext cx="180975" cy="322263"/>
          </a:xfrm>
          <a:prstGeom prst="curvedConnector4">
            <a:avLst>
              <a:gd name="adj1" fmla="val -127778"/>
              <a:gd name="adj2" fmla="val 75000"/>
            </a:avLst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56" name="AutoShape 28"/>
          <p:cNvCxnSpPr>
            <a:cxnSpLocks noChangeShapeType="1"/>
            <a:stCxn id="304143" idx="0"/>
            <a:endCxn id="304140" idx="3"/>
          </p:cNvCxnSpPr>
          <p:nvPr/>
        </p:nvCxnSpPr>
        <p:spPr bwMode="auto">
          <a:xfrm rot="5400000" flipH="1">
            <a:off x="5834063" y="3781425"/>
            <a:ext cx="596900" cy="231775"/>
          </a:xfrm>
          <a:prstGeom prst="curvedConnector2">
            <a:avLst/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57" name="AutoShape 29"/>
          <p:cNvCxnSpPr>
            <a:cxnSpLocks noChangeShapeType="1"/>
            <a:stCxn id="304138" idx="0"/>
            <a:endCxn id="304143" idx="1"/>
          </p:cNvCxnSpPr>
          <p:nvPr/>
        </p:nvCxnSpPr>
        <p:spPr bwMode="auto">
          <a:xfrm flipV="1">
            <a:off x="5846763" y="4327525"/>
            <a:ext cx="231775" cy="30163"/>
          </a:xfrm>
          <a:prstGeom prst="straightConnector1">
            <a:avLst/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58" name="AutoShape 30"/>
          <p:cNvCxnSpPr>
            <a:cxnSpLocks noChangeShapeType="1"/>
            <a:endCxn id="304146" idx="0"/>
          </p:cNvCxnSpPr>
          <p:nvPr/>
        </p:nvCxnSpPr>
        <p:spPr bwMode="auto">
          <a:xfrm rot="10800000" flipV="1">
            <a:off x="3675063" y="3132138"/>
            <a:ext cx="320675" cy="173037"/>
          </a:xfrm>
          <a:prstGeom prst="curvedConnector2">
            <a:avLst/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59" name="AutoShape 31"/>
          <p:cNvCxnSpPr>
            <a:cxnSpLocks noChangeShapeType="1"/>
            <a:stCxn id="304149" idx="0"/>
            <a:endCxn id="304134" idx="3"/>
          </p:cNvCxnSpPr>
          <p:nvPr/>
        </p:nvCxnSpPr>
        <p:spPr bwMode="auto">
          <a:xfrm flipV="1">
            <a:off x="3997325" y="3275013"/>
            <a:ext cx="169863" cy="677862"/>
          </a:xfrm>
          <a:prstGeom prst="straightConnector1">
            <a:avLst/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60" name="AutoShape 32"/>
          <p:cNvCxnSpPr>
            <a:cxnSpLocks noChangeShapeType="1"/>
            <a:stCxn id="304146" idx="2"/>
            <a:endCxn id="304137" idx="1"/>
          </p:cNvCxnSpPr>
          <p:nvPr/>
        </p:nvCxnSpPr>
        <p:spPr bwMode="auto">
          <a:xfrm rot="5400000">
            <a:off x="3290095" y="3942556"/>
            <a:ext cx="760412" cy="9525"/>
          </a:xfrm>
          <a:prstGeom prst="curvedConnector4">
            <a:avLst>
              <a:gd name="adj1" fmla="val 41130"/>
              <a:gd name="adj2" fmla="val 2400000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62" name="AutoShape 34"/>
          <p:cNvCxnSpPr>
            <a:cxnSpLocks noChangeShapeType="1"/>
            <a:stCxn id="304137" idx="2"/>
            <a:endCxn id="304136" idx="0"/>
          </p:cNvCxnSpPr>
          <p:nvPr/>
        </p:nvCxnSpPr>
        <p:spPr bwMode="auto">
          <a:xfrm flipH="1">
            <a:off x="3032125" y="4457700"/>
            <a:ext cx="803275" cy="142875"/>
          </a:xfrm>
          <a:prstGeom prst="straightConnector1">
            <a:avLst/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63" name="AutoShape 35"/>
          <p:cNvCxnSpPr>
            <a:cxnSpLocks noChangeShapeType="1"/>
            <a:stCxn id="304136" idx="2"/>
            <a:endCxn id="304145" idx="2"/>
          </p:cNvCxnSpPr>
          <p:nvPr/>
        </p:nvCxnSpPr>
        <p:spPr bwMode="auto">
          <a:xfrm rot="16200000" flipH="1">
            <a:off x="3393281" y="4501357"/>
            <a:ext cx="1587" cy="723900"/>
          </a:xfrm>
          <a:prstGeom prst="curvedConnector3">
            <a:avLst>
              <a:gd name="adj1" fmla="val 13700000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64" name="AutoShape 36"/>
          <p:cNvCxnSpPr>
            <a:cxnSpLocks noChangeShapeType="1"/>
            <a:stCxn id="304145" idx="3"/>
            <a:endCxn id="304133" idx="2"/>
          </p:cNvCxnSpPr>
          <p:nvPr/>
        </p:nvCxnSpPr>
        <p:spPr bwMode="auto">
          <a:xfrm>
            <a:off x="3925888" y="4732338"/>
            <a:ext cx="473075" cy="49212"/>
          </a:xfrm>
          <a:prstGeom prst="curvedConnector4">
            <a:avLst>
              <a:gd name="adj1" fmla="val 23153"/>
              <a:gd name="adj2" fmla="val 545162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4" name="AutoShape 56"/>
          <p:cNvCxnSpPr>
            <a:cxnSpLocks noChangeShapeType="1"/>
            <a:stCxn id="304133" idx="3"/>
            <a:endCxn id="304135" idx="0"/>
          </p:cNvCxnSpPr>
          <p:nvPr/>
        </p:nvCxnSpPr>
        <p:spPr bwMode="auto">
          <a:xfrm flipV="1">
            <a:off x="4649788" y="4600575"/>
            <a:ext cx="955675" cy="9525"/>
          </a:xfrm>
          <a:prstGeom prst="curvedConnector2">
            <a:avLst/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5" name="AutoShape 57"/>
          <p:cNvCxnSpPr>
            <a:cxnSpLocks noChangeShapeType="1"/>
            <a:endCxn id="304138" idx="3"/>
          </p:cNvCxnSpPr>
          <p:nvPr/>
        </p:nvCxnSpPr>
        <p:spPr bwMode="auto">
          <a:xfrm rot="16200000">
            <a:off x="5786438" y="4494212"/>
            <a:ext cx="234950" cy="225425"/>
          </a:xfrm>
          <a:prstGeom prst="curvedConnector4">
            <a:avLst>
              <a:gd name="adj1" fmla="val 24324"/>
              <a:gd name="adj2" fmla="val 196477"/>
            </a:avLst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6" name="AutoShape 58"/>
          <p:cNvCxnSpPr>
            <a:cxnSpLocks noChangeShapeType="1"/>
            <a:stCxn id="304142" idx="2"/>
            <a:endCxn id="304139" idx="1"/>
          </p:cNvCxnSpPr>
          <p:nvPr/>
        </p:nvCxnSpPr>
        <p:spPr bwMode="auto">
          <a:xfrm rot="16200000" flipH="1">
            <a:off x="5422900" y="3992563"/>
            <a:ext cx="274637" cy="71438"/>
          </a:xfrm>
          <a:prstGeom prst="curvedConnector2">
            <a:avLst/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7" name="AutoShape 59"/>
          <p:cNvCxnSpPr>
            <a:cxnSpLocks noChangeShapeType="1"/>
            <a:stCxn id="304139" idx="2"/>
            <a:endCxn id="304141" idx="2"/>
          </p:cNvCxnSpPr>
          <p:nvPr/>
        </p:nvCxnSpPr>
        <p:spPr bwMode="auto">
          <a:xfrm rot="5400000">
            <a:off x="5484019" y="4175919"/>
            <a:ext cx="161925" cy="401637"/>
          </a:xfrm>
          <a:prstGeom prst="curvedConnector3">
            <a:avLst>
              <a:gd name="adj1" fmla="val 101958"/>
            </a:avLst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8" name="AutoShape 60"/>
          <p:cNvCxnSpPr>
            <a:cxnSpLocks noChangeShapeType="1"/>
            <a:stCxn id="304141" idx="0"/>
            <a:endCxn id="304148" idx="0"/>
          </p:cNvCxnSpPr>
          <p:nvPr/>
        </p:nvCxnSpPr>
        <p:spPr bwMode="auto">
          <a:xfrm rot="16200000" flipH="1" flipV="1">
            <a:off x="5122863" y="4035425"/>
            <a:ext cx="80962" cy="401638"/>
          </a:xfrm>
          <a:prstGeom prst="curvedConnector3">
            <a:avLst>
              <a:gd name="adj1" fmla="val -270588"/>
            </a:avLst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89" name="AutoShape 61"/>
          <p:cNvCxnSpPr>
            <a:cxnSpLocks noChangeShapeType="1"/>
            <a:stCxn id="304148" idx="1"/>
            <a:endCxn id="304133" idx="1"/>
          </p:cNvCxnSpPr>
          <p:nvPr/>
        </p:nvCxnSpPr>
        <p:spPr bwMode="auto">
          <a:xfrm rot="10800000" flipV="1">
            <a:off x="4148138" y="4408488"/>
            <a:ext cx="642937" cy="201612"/>
          </a:xfrm>
          <a:prstGeom prst="curvedConnector3">
            <a:avLst>
              <a:gd name="adj1" fmla="val 134074"/>
            </a:avLst>
          </a:prstGeom>
          <a:noFill/>
          <a:ln w="31750">
            <a:solidFill>
              <a:srgbClr val="FFFF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90" name="AutoShape 62"/>
          <p:cNvCxnSpPr>
            <a:cxnSpLocks noChangeShapeType="1"/>
            <a:endCxn id="304144" idx="2"/>
          </p:cNvCxnSpPr>
          <p:nvPr/>
        </p:nvCxnSpPr>
        <p:spPr bwMode="auto">
          <a:xfrm>
            <a:off x="4419600" y="4800600"/>
            <a:ext cx="381000" cy="223838"/>
          </a:xfrm>
          <a:prstGeom prst="curvedConnector4">
            <a:avLst>
              <a:gd name="adj1" fmla="val 28750"/>
              <a:gd name="adj2" fmla="val 197162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91" name="AutoShape 63"/>
          <p:cNvCxnSpPr>
            <a:cxnSpLocks noChangeShapeType="1"/>
            <a:endCxn id="304147" idx="2"/>
          </p:cNvCxnSpPr>
          <p:nvPr/>
        </p:nvCxnSpPr>
        <p:spPr bwMode="auto">
          <a:xfrm>
            <a:off x="4953000" y="4876800"/>
            <a:ext cx="250825" cy="66675"/>
          </a:xfrm>
          <a:prstGeom prst="curvedConnector4">
            <a:avLst>
              <a:gd name="adj1" fmla="val 17722"/>
              <a:gd name="adj2" fmla="val 426190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192" name="AutoShape 64"/>
          <p:cNvCxnSpPr>
            <a:cxnSpLocks noChangeShapeType="1"/>
            <a:stCxn id="304147" idx="1"/>
          </p:cNvCxnSpPr>
          <p:nvPr/>
        </p:nvCxnSpPr>
        <p:spPr bwMode="auto">
          <a:xfrm rot="10800000">
            <a:off x="4149725" y="4105275"/>
            <a:ext cx="882650" cy="708025"/>
          </a:xfrm>
          <a:prstGeom prst="curvedConnector3">
            <a:avLst>
              <a:gd name="adj1" fmla="val 40824"/>
            </a:avLst>
          </a:prstGeom>
          <a:noFill/>
          <a:ln w="31750">
            <a:solidFill>
              <a:srgbClr val="FFFF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4193" name="AutoShape 65"/>
          <p:cNvSpPr>
            <a:spLocks noChangeArrowheads="1"/>
          </p:cNvSpPr>
          <p:nvPr/>
        </p:nvSpPr>
        <p:spPr bwMode="auto">
          <a:xfrm>
            <a:off x="7772400" y="2133600"/>
            <a:ext cx="990600" cy="304800"/>
          </a:xfrm>
          <a:prstGeom prst="wedgeRoundRectCallout">
            <a:avLst>
              <a:gd name="adj1" fmla="val -199361"/>
              <a:gd name="adj2" fmla="val 46770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ROUTE 1</a:t>
            </a:r>
          </a:p>
        </p:txBody>
      </p:sp>
      <p:sp>
        <p:nvSpPr>
          <p:cNvPr id="304194" name="AutoShape 66"/>
          <p:cNvSpPr>
            <a:spLocks noChangeArrowheads="1"/>
          </p:cNvSpPr>
          <p:nvPr/>
        </p:nvSpPr>
        <p:spPr bwMode="auto">
          <a:xfrm>
            <a:off x="838200" y="2286000"/>
            <a:ext cx="990600" cy="304800"/>
          </a:xfrm>
          <a:prstGeom prst="wedgeRoundRectCallout">
            <a:avLst>
              <a:gd name="adj1" fmla="val 208333"/>
              <a:gd name="adj2" fmla="val 33020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ROUTE 2</a:t>
            </a:r>
          </a:p>
        </p:txBody>
      </p:sp>
    </p:spTree>
    <p:extLst>
      <p:ext uri="{BB962C8B-B14F-4D97-AF65-F5344CB8AC3E}">
        <p14:creationId xmlns:p14="http://schemas.microsoft.com/office/powerpoint/2010/main" val="55595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93" grpId="0" animBg="1"/>
      <p:bldP spid="3041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324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what about TSP for a warehouse?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Rectilinear Aisles</a:t>
            </a:r>
          </a:p>
          <a:p>
            <a:r>
              <a:rPr lang="en-US" dirty="0" smtClean="0"/>
              <a:t>Need to know distance between each pair of locations</a:t>
            </a:r>
          </a:p>
          <a:p>
            <a:r>
              <a:rPr lang="en-US" dirty="0" smtClean="0"/>
              <a:t>Not supported by WMS</a:t>
            </a:r>
          </a:p>
          <a:p>
            <a:r>
              <a:rPr lang="en-US" dirty="0" smtClean="0"/>
              <a:t>What if the picker doesn’t follow suggested route?</a:t>
            </a:r>
          </a:p>
          <a:p>
            <a:r>
              <a:rPr lang="en-US" dirty="0" smtClean="0"/>
              <a:t>Think </a:t>
            </a:r>
            <a:r>
              <a:rPr lang="en-US" dirty="0" err="1" smtClean="0"/>
              <a:t>iPad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649391" cy="413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8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Global path imposes a sequence that will be respected by all travel</a:t>
            </a:r>
          </a:p>
          <a:p>
            <a:pPr lvl="1"/>
            <a:r>
              <a:rPr lang="en-US" dirty="0" smtClean="0"/>
              <a:t>Known as “Probabilistic Traveling Salesman Problem” PTSP</a:t>
            </a:r>
          </a:p>
          <a:p>
            <a:r>
              <a:rPr lang="en-US" dirty="0" smtClean="0"/>
              <a:t>Want a pick path that is short (efficient) and simple to understand</a:t>
            </a:r>
          </a:p>
          <a:p>
            <a:r>
              <a:rPr lang="en-US" dirty="0" smtClean="0"/>
              <a:t>Serpentine pick path</a:t>
            </a:r>
          </a:p>
          <a:p>
            <a:r>
              <a:rPr lang="en-US" dirty="0" smtClean="0"/>
              <a:t>Branch and Pick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0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Serpentine Example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" t="16681" r="66811" b="-2197"/>
          <a:stretch/>
        </p:blipFill>
        <p:spPr bwMode="auto">
          <a:xfrm>
            <a:off x="1447800" y="2127738"/>
            <a:ext cx="2926446" cy="348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7805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780514" y="2590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615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61514" y="57150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4663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66314" y="2590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473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47314" y="5715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2283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28314" y="2590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093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609314" y="5715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990314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" t="16681" r="66811" b="-2197"/>
          <a:stretch/>
        </p:blipFill>
        <p:spPr bwMode="auto">
          <a:xfrm>
            <a:off x="5684154" y="2127738"/>
            <a:ext cx="2926446" cy="348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V="1">
            <a:off x="6016868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016868" y="2590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397868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397868" y="57150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702668" y="2590800"/>
            <a:ext cx="0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083668" y="2590800"/>
            <a:ext cx="0" cy="3124200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464668" y="2590800"/>
            <a:ext cx="0" cy="3124200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845668" y="2590800"/>
            <a:ext cx="0" cy="3124200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8226668" y="2590800"/>
            <a:ext cx="0" cy="3124200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eft Brace 38"/>
          <p:cNvSpPr/>
          <p:nvPr/>
        </p:nvSpPr>
        <p:spPr>
          <a:xfrm rot="16200000">
            <a:off x="6170676" y="5487925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Brace 39"/>
          <p:cNvSpPr/>
          <p:nvPr/>
        </p:nvSpPr>
        <p:spPr>
          <a:xfrm rot="16200000">
            <a:off x="7654099" y="5280293"/>
            <a:ext cx="233670" cy="13745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496431" y="6084394"/>
            <a:ext cx="1205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Popular </a:t>
            </a:r>
            <a:r>
              <a:rPr lang="en-US" sz="1400" dirty="0" err="1" smtClean="0"/>
              <a:t>skus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7168044" y="6105026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Wider aisles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740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and Pick Example</a:t>
            </a:r>
            <a:endParaRPr lang="en-US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" t="16681" r="66811" b="-2197"/>
          <a:stretch/>
        </p:blipFill>
        <p:spPr bwMode="auto">
          <a:xfrm rot="5400000">
            <a:off x="1447800" y="2127738"/>
            <a:ext cx="2926446" cy="348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3" t="16681" r="66811" b="-2197"/>
          <a:stretch/>
        </p:blipFill>
        <p:spPr bwMode="auto">
          <a:xfrm rot="5400000">
            <a:off x="4947471" y="2127736"/>
            <a:ext cx="2926446" cy="348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267200" y="2514600"/>
            <a:ext cx="228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114800" y="2407218"/>
            <a:ext cx="0" cy="2926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14800" y="2407218"/>
            <a:ext cx="5531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667988" y="2407218"/>
            <a:ext cx="0" cy="3002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2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64" y="2187774"/>
            <a:ext cx="8556873" cy="248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and Pick Alternatives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8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507331"/>
            <a:ext cx="7143750" cy="489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Branch and Pick Alternatives</a:t>
            </a:r>
          </a:p>
        </p:txBody>
      </p:sp>
    </p:spTree>
    <p:extLst>
      <p:ext uri="{BB962C8B-B14F-4D97-AF65-F5344CB8AC3E}">
        <p14:creationId xmlns:p14="http://schemas.microsoft.com/office/powerpoint/2010/main" val="211399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Heuristic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Simplified version of optimal-finding algorithm by Ratliff and Rosenthal</a:t>
            </a:r>
          </a:p>
          <a:p>
            <a:r>
              <a:rPr lang="en-US" dirty="0" smtClean="0"/>
              <a:t>Use Dynamic Programming</a:t>
            </a:r>
          </a:p>
          <a:p>
            <a:r>
              <a:rPr lang="en-US" dirty="0" smtClean="0"/>
              <a:t>Assumptions:</a:t>
            </a:r>
          </a:p>
          <a:p>
            <a:pPr lvl="1"/>
            <a:r>
              <a:rPr lang="en-US" dirty="0" smtClean="0"/>
              <a:t>Each aisle can be visited only once;</a:t>
            </a:r>
          </a:p>
          <a:p>
            <a:pPr lvl="1"/>
            <a:r>
              <a:rPr lang="en-US" dirty="0" smtClean="0"/>
              <a:t>To get to the next aisle, the picker can travers the entire aisle or retreat back to the end where they entered;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0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610" y="1295400"/>
            <a:ext cx="6250781" cy="556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 for Routing Heuristic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51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0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44162"/>
            <a:ext cx="5250131" cy="483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Path Problem with 9 Nodes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5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608" y="15240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524000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Sub-problem: Aisle 1 to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35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2" y="12192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192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2" y="39624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15966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</a:t>
            </a:r>
            <a:r>
              <a:rPr lang="en-US" dirty="0"/>
              <a:t>Sub-problem: Aisle </a:t>
            </a:r>
            <a:r>
              <a:rPr lang="en-US" dirty="0" smtClean="0"/>
              <a:t>2 </a:t>
            </a:r>
            <a:r>
              <a:rPr lang="en-US" dirty="0"/>
              <a:t>to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2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2" y="12192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192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2" y="396240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15966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</a:t>
            </a:r>
            <a:r>
              <a:rPr lang="en-US" dirty="0"/>
              <a:t>Sub-problem: Aisle </a:t>
            </a:r>
            <a:r>
              <a:rPr lang="en-US" dirty="0" smtClean="0"/>
              <a:t>2 </a:t>
            </a:r>
            <a:r>
              <a:rPr lang="en-US" dirty="0"/>
              <a:t>to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1652954" y="1266078"/>
            <a:ext cx="518746" cy="219822"/>
          </a:xfrm>
          <a:custGeom>
            <a:avLst/>
            <a:gdLst>
              <a:gd name="connsiteX0" fmla="*/ 0 w 518746"/>
              <a:gd name="connsiteY0" fmla="*/ 211030 h 219822"/>
              <a:gd name="connsiteX1" fmla="*/ 202223 w 518746"/>
              <a:gd name="connsiteY1" fmla="*/ 14 h 219822"/>
              <a:gd name="connsiteX2" fmla="*/ 518746 w 518746"/>
              <a:gd name="connsiteY2" fmla="*/ 219822 h 219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8746" h="219822">
                <a:moveTo>
                  <a:pt x="0" y="211030"/>
                </a:moveTo>
                <a:cubicBezTo>
                  <a:pt x="57882" y="104789"/>
                  <a:pt x="115765" y="-1451"/>
                  <a:pt x="202223" y="14"/>
                </a:cubicBezTo>
                <a:cubicBezTo>
                  <a:pt x="288681" y="1479"/>
                  <a:pt x="455735" y="181722"/>
                  <a:pt x="518746" y="219822"/>
                </a:cubicBezTo>
              </a:path>
            </a:pathLst>
          </a:custGeom>
          <a:ln w="190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040800" y="498092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16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 flipV="1">
            <a:off x="6629400" y="6333378"/>
            <a:ext cx="518746" cy="219822"/>
          </a:xfrm>
          <a:custGeom>
            <a:avLst/>
            <a:gdLst>
              <a:gd name="connsiteX0" fmla="*/ 0 w 518746"/>
              <a:gd name="connsiteY0" fmla="*/ 211030 h 219822"/>
              <a:gd name="connsiteX1" fmla="*/ 202223 w 518746"/>
              <a:gd name="connsiteY1" fmla="*/ 14 h 219822"/>
              <a:gd name="connsiteX2" fmla="*/ 518746 w 518746"/>
              <a:gd name="connsiteY2" fmla="*/ 219822 h 219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8746" h="219822">
                <a:moveTo>
                  <a:pt x="0" y="211030"/>
                </a:moveTo>
                <a:cubicBezTo>
                  <a:pt x="57882" y="104789"/>
                  <a:pt x="115765" y="-1451"/>
                  <a:pt x="202223" y="14"/>
                </a:cubicBezTo>
                <a:cubicBezTo>
                  <a:pt x="288681" y="1479"/>
                  <a:pt x="455735" y="181722"/>
                  <a:pt x="518746" y="219822"/>
                </a:cubicBezTo>
              </a:path>
            </a:pathLst>
          </a:custGeom>
          <a:ln w="28575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723292" y="4308231"/>
            <a:ext cx="509954" cy="1916723"/>
          </a:xfrm>
          <a:custGeom>
            <a:avLst/>
            <a:gdLst>
              <a:gd name="connsiteX0" fmla="*/ 0 w 509954"/>
              <a:gd name="connsiteY0" fmla="*/ 0 h 1916723"/>
              <a:gd name="connsiteX1" fmla="*/ 316523 w 509954"/>
              <a:gd name="connsiteY1" fmla="*/ 984738 h 1916723"/>
              <a:gd name="connsiteX2" fmla="*/ 509954 w 509954"/>
              <a:gd name="connsiteY2" fmla="*/ 1916723 h 1916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954" h="1916723">
                <a:moveTo>
                  <a:pt x="0" y="0"/>
                </a:moveTo>
                <a:cubicBezTo>
                  <a:pt x="115765" y="332642"/>
                  <a:pt x="231531" y="665284"/>
                  <a:pt x="316523" y="984738"/>
                </a:cubicBezTo>
                <a:cubicBezTo>
                  <a:pt x="401515" y="1304192"/>
                  <a:pt x="438150" y="1767254"/>
                  <a:pt x="509954" y="1916723"/>
                </a:cubicBezTo>
              </a:path>
            </a:pathLst>
          </a:cu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rot="10800000" flipH="1">
            <a:off x="6633796" y="1604756"/>
            <a:ext cx="509954" cy="1916723"/>
          </a:xfrm>
          <a:custGeom>
            <a:avLst/>
            <a:gdLst>
              <a:gd name="connsiteX0" fmla="*/ 0 w 509954"/>
              <a:gd name="connsiteY0" fmla="*/ 0 h 1916723"/>
              <a:gd name="connsiteX1" fmla="*/ 316523 w 509954"/>
              <a:gd name="connsiteY1" fmla="*/ 984738 h 1916723"/>
              <a:gd name="connsiteX2" fmla="*/ 509954 w 509954"/>
              <a:gd name="connsiteY2" fmla="*/ 1916723 h 1916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954" h="1916723">
                <a:moveTo>
                  <a:pt x="0" y="0"/>
                </a:moveTo>
                <a:cubicBezTo>
                  <a:pt x="115765" y="332642"/>
                  <a:pt x="231531" y="665284"/>
                  <a:pt x="316523" y="984738"/>
                </a:cubicBezTo>
                <a:cubicBezTo>
                  <a:pt x="401515" y="1304192"/>
                  <a:pt x="438150" y="1767254"/>
                  <a:pt x="509954" y="1916723"/>
                </a:cubicBezTo>
              </a:path>
            </a:pathLst>
          </a:cu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962343" y="257188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6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40800" y="1186934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26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9800" y="6368534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20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9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883" y="2080617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2nd Sub-problem: Aisle 2 to 3</a:t>
            </a:r>
          </a:p>
        </p:txBody>
      </p:sp>
    </p:spTree>
    <p:extLst>
      <p:ext uri="{BB962C8B-B14F-4D97-AF65-F5344CB8AC3E}">
        <p14:creationId xmlns:p14="http://schemas.microsoft.com/office/powerpoint/2010/main" val="358431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76" y="1350764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41564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50764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24" y="3941564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3rd </a:t>
            </a:r>
            <a:r>
              <a:rPr lang="en-US" dirty="0"/>
              <a:t>Sub-problem: Aisle </a:t>
            </a:r>
            <a:r>
              <a:rPr lang="en-US" dirty="0" smtClean="0"/>
              <a:t>3 </a:t>
            </a:r>
            <a:r>
              <a:rPr lang="en-US" dirty="0"/>
              <a:t>to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3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7" y="2089547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3rd Sub-problem: Aisle 3 to 4</a:t>
            </a:r>
          </a:p>
        </p:txBody>
      </p:sp>
    </p:spTree>
    <p:extLst>
      <p:ext uri="{BB962C8B-B14F-4D97-AF65-F5344CB8AC3E}">
        <p14:creationId xmlns:p14="http://schemas.microsoft.com/office/powerpoint/2010/main" val="360404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7" y="138053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336" y="1380530"/>
            <a:ext cx="2920008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58" y="3810000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4th </a:t>
            </a:r>
            <a:r>
              <a:rPr lang="en-US" dirty="0"/>
              <a:t>Sub-problem: Aisle </a:t>
            </a:r>
            <a:r>
              <a:rPr lang="en-US" dirty="0" smtClean="0"/>
              <a:t>4 to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37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160984"/>
            <a:ext cx="2741414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883" y="2160984"/>
            <a:ext cx="2607469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9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For any problem, the cross arcs will be the same</a:t>
            </a:r>
          </a:p>
          <a:p>
            <a:r>
              <a:rPr lang="en-US" dirty="0" smtClean="0"/>
              <a:t>The end arcs will change depending on the locations to visit</a:t>
            </a:r>
            <a:endParaRPr lang="en-US" dirty="0"/>
          </a:p>
        </p:txBody>
      </p:sp>
      <p:pic>
        <p:nvPicPr>
          <p:cNvPr id="686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35881"/>
            <a:ext cx="2607469" cy="232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657600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324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Another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71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Understand the complexities of implementing pick routing</a:t>
            </a:r>
          </a:p>
          <a:p>
            <a:r>
              <a:rPr lang="en-US" dirty="0" smtClean="0"/>
              <a:t>Explain why straight line and serpentine paths are usually good</a:t>
            </a:r>
          </a:p>
          <a:p>
            <a:r>
              <a:rPr lang="en-US" dirty="0" smtClean="0"/>
              <a:t>Understand the relationship between product placement and travel time in picking &amp; some rules of thumb about best placement of popular </a:t>
            </a:r>
            <a:r>
              <a:rPr lang="en-US" dirty="0" err="1" smtClean="0"/>
              <a:t>skus</a:t>
            </a:r>
            <a:endParaRPr lang="en-US" dirty="0" smtClean="0"/>
          </a:p>
          <a:p>
            <a:r>
              <a:rPr lang="en-US" dirty="0" smtClean="0"/>
              <a:t>Understand why developing optimal pick routings is a difficult problem to solve and not included in most WMS</a:t>
            </a:r>
          </a:p>
          <a:p>
            <a:r>
              <a:rPr lang="en-US" dirty="0" smtClean="0"/>
              <a:t>Implement by hand a simplified version of Ratliff and Rosenthal’s algorithm for a small pick problem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56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7" y="2089547"/>
            <a:ext cx="2723555" cy="268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find the shortest path for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82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optimization worth?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we need to optimize routes when there are very few items (1-3) in a pick order?</a:t>
            </a:r>
          </a:p>
          <a:p>
            <a:pPr lvl="1"/>
            <a:r>
              <a:rPr lang="en-US" dirty="0" smtClean="0"/>
              <a:t>Why?</a:t>
            </a:r>
          </a:p>
          <a:p>
            <a:r>
              <a:rPr lang="en-US" dirty="0" smtClean="0"/>
              <a:t>Do we need to optimize routes when there are very many items (i.e. you need to visit almost every aisle multiple times) in a pick order?</a:t>
            </a:r>
          </a:p>
          <a:p>
            <a:pPr lvl="1"/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6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Optimal Routing most Beneficial?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Warehouses with many items, which are slow moving</a:t>
            </a:r>
          </a:p>
          <a:p>
            <a:r>
              <a:rPr lang="en-US" dirty="0" smtClean="0"/>
              <a:t>Warehouses with orders of moderate size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Hardware distribution centers</a:t>
            </a:r>
          </a:p>
          <a:p>
            <a:pPr lvl="1"/>
            <a:r>
              <a:rPr lang="en-US" dirty="0" smtClean="0"/>
              <a:t>Building supply warehouses</a:t>
            </a:r>
          </a:p>
          <a:p>
            <a:pPr lvl="1"/>
            <a:r>
              <a:rPr lang="en-US" dirty="0" smtClean="0"/>
              <a:t>Aftermarket auto parts to dealerships</a:t>
            </a:r>
          </a:p>
        </p:txBody>
      </p:sp>
    </p:spTree>
    <p:extLst>
      <p:ext uri="{BB962C8B-B14F-4D97-AF65-F5344CB8AC3E}">
        <p14:creationId xmlns:p14="http://schemas.microsoft.com/office/powerpoint/2010/main" val="28530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&amp;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6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the steps to implementing a bucket brigade to balance workload</a:t>
            </a:r>
          </a:p>
          <a:p>
            <a:r>
              <a:rPr lang="en-US" dirty="0" smtClean="0"/>
              <a:t>Identify the advantages of bucket brigades over other workload balancing policies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35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Organized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Requires no central planning or higher authority.</a:t>
            </a:r>
          </a:p>
          <a:p>
            <a:r>
              <a:rPr lang="en-US" dirty="0" smtClean="0"/>
              <a:t>It is adaptive, i.e. spontaneously adjusts to changes in the environment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328" y="3276600"/>
            <a:ext cx="4254271" cy="2831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7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Bucket Brigades in Action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45" y="4114800"/>
            <a:ext cx="38100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07" y="1371600"/>
            <a:ext cx="3495675" cy="2621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55382"/>
            <a:ext cx="2342811" cy="31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20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045024"/>
            <a:ext cx="7143750" cy="7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Flow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9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41" y="2169914"/>
            <a:ext cx="8036719" cy="8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024" y="4393406"/>
            <a:ext cx="3053953" cy="33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43600" y="2150543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Faster worker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2145268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Slower worker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3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44" y="3259336"/>
            <a:ext cx="3053953" cy="33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47402"/>
            <a:ext cx="5581055" cy="556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11.3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Line self-balances at f(x).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4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Shortest </a:t>
            </a:r>
            <a:r>
              <a:rPr lang="en-US" dirty="0" smtClean="0"/>
              <a:t>Route Problem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3581400" cy="4411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What is the shortest route or path from a given node in a network to all other nodes?</a:t>
            </a:r>
          </a:p>
          <a:p>
            <a:pPr lvl="1">
              <a:lnSpc>
                <a:spcPct val="90000"/>
              </a:lnSpc>
            </a:pPr>
            <a:r>
              <a:rPr lang="en-US" sz="2200" dirty="0" err="1"/>
              <a:t>Mapquest</a:t>
            </a:r>
            <a:r>
              <a:rPr lang="en-US" sz="2200" dirty="0"/>
              <a:t> </a:t>
            </a:r>
            <a:r>
              <a:rPr lang="en-US" sz="2200" dirty="0">
                <a:sym typeface="Wingdings" pitchFamily="2" charset="2"/>
              </a:rPr>
              <a:t></a:t>
            </a:r>
            <a:endParaRPr lang="en-US" sz="2200" dirty="0"/>
          </a:p>
          <a:p>
            <a:pPr lvl="1">
              <a:lnSpc>
                <a:spcPct val="90000"/>
              </a:lnSpc>
            </a:pPr>
            <a:r>
              <a:rPr lang="en-US" sz="2200" dirty="0"/>
              <a:t>Deliveries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/>
              <a:t>Warehouse picking</a:t>
            </a:r>
            <a:endParaRPr lang="en-US" sz="2200" dirty="0"/>
          </a:p>
          <a:p>
            <a:pPr lvl="1">
              <a:lnSpc>
                <a:spcPct val="90000"/>
              </a:lnSpc>
            </a:pPr>
            <a:r>
              <a:rPr lang="en-US" sz="2200" dirty="0"/>
              <a:t>Critical path in project management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More… </a:t>
            </a:r>
          </a:p>
        </p:txBody>
      </p:sp>
      <p:pic>
        <p:nvPicPr>
          <p:cNvPr id="4101" name="Picture 5" descr="tilepr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52600"/>
            <a:ext cx="4953000" cy="416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75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0"/>
          <a:stretch/>
        </p:blipFill>
        <p:spPr bwMode="auto">
          <a:xfrm>
            <a:off x="3962400" y="685800"/>
            <a:ext cx="3871020" cy="562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 Partition of Work Content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Slowest worker is green; fastest worker is red.</a:t>
            </a:r>
          </a:p>
          <a:p>
            <a:endParaRPr lang="en-US" dirty="0"/>
          </a:p>
          <a:p>
            <a:r>
              <a:rPr lang="en-US" dirty="0" smtClean="0"/>
              <a:t>Fastest worker does more of the work.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Advantages of Bucket Brigades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Pure pull system, so WIP is controlled</a:t>
            </a:r>
          </a:p>
          <a:p>
            <a:r>
              <a:rPr lang="en-US" dirty="0" smtClean="0"/>
              <a:t>Does not require accurate time studies</a:t>
            </a:r>
          </a:p>
          <a:p>
            <a:r>
              <a:rPr lang="en-US" dirty="0" smtClean="0"/>
              <a:t>Support teams and grouping work cells</a:t>
            </a:r>
          </a:p>
          <a:p>
            <a:r>
              <a:rPr lang="en-US" dirty="0" smtClean="0"/>
              <a:t>Simple and easy for each worker to know what to do</a:t>
            </a:r>
          </a:p>
          <a:p>
            <a:r>
              <a:rPr lang="en-US" dirty="0" smtClean="0"/>
              <a:t>Workers can usually put themselves in order of slowest to fastest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09" y="1966094"/>
            <a:ext cx="7144866" cy="329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Zones with Bucket Brigades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17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83" y="1983581"/>
            <a:ext cx="8724305" cy="40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Average Pick Rate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72200" y="1447800"/>
            <a:ext cx="240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Before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After Bucket Brigades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5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Bucket Brigades are most appropriate 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work is based on a single skill, e.g. sewing, making sandwiches</a:t>
            </a:r>
          </a:p>
          <a:p>
            <a:r>
              <a:rPr lang="en-US" dirty="0" smtClean="0"/>
              <a:t>Workers can easily move among stations and take over work in process</a:t>
            </a:r>
          </a:p>
          <a:p>
            <a:r>
              <a:rPr lang="en-US" dirty="0" smtClean="0"/>
              <a:t>Demand for product varies significantly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2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Salesman Problem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799"/>
            <a:ext cx="7181195" cy="515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91000" y="6292937"/>
            <a:ext cx="4572000" cy="30777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sz="1400" dirty="0"/>
              <a:t>http://www.tsp.gatech.edu/games/tspOnePlayer.html</a:t>
            </a:r>
          </a:p>
        </p:txBody>
      </p:sp>
    </p:spTree>
    <p:extLst>
      <p:ext uri="{BB962C8B-B14F-4D97-AF65-F5344CB8AC3E}">
        <p14:creationId xmlns:p14="http://schemas.microsoft.com/office/powerpoint/2010/main" val="46616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the TSP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 the theory of computational complexity, the decision version of the TSP </a:t>
            </a:r>
            <a:r>
              <a:rPr lang="en-US" dirty="0" smtClean="0"/>
              <a:t>belongs </a:t>
            </a:r>
            <a:r>
              <a:rPr lang="en-US" dirty="0"/>
              <a:t>to the class of NP-complete problems. </a:t>
            </a:r>
            <a:endParaRPr lang="en-US" dirty="0" smtClean="0"/>
          </a:p>
          <a:p>
            <a:r>
              <a:rPr lang="en-US" dirty="0" smtClean="0"/>
              <a:t>Thus</a:t>
            </a:r>
            <a:r>
              <a:rPr lang="en-US" dirty="0"/>
              <a:t>, it is likely that the worst case running time for any algorithm for the TSP increases exponentially with the number of cities.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2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00200" y="304800"/>
            <a:ext cx="6324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TSP at UCF for ILL</a:t>
            </a:r>
            <a:endParaRPr lang="en-US" dirty="0"/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UCF Main campus</a:t>
            </a:r>
          </a:p>
          <a:p>
            <a:r>
              <a:rPr lang="en-US" dirty="0"/>
              <a:t>Objective–obtain route with minimum travel </a:t>
            </a:r>
            <a:r>
              <a:rPr lang="en-US" dirty="0" smtClean="0"/>
              <a:t>distance to visit all departments to deliver inter-library load (ILL) material</a:t>
            </a:r>
          </a:p>
          <a:p>
            <a:r>
              <a:rPr lang="en-US" dirty="0" smtClean="0"/>
              <a:t>Start and End at Library</a:t>
            </a:r>
          </a:p>
          <a:p>
            <a:r>
              <a:rPr lang="en-US" dirty="0" smtClean="0"/>
              <a:t>Nodes - Department buildings (X, Y) locations</a:t>
            </a:r>
          </a:p>
          <a:p>
            <a:r>
              <a:rPr lang="en-US" dirty="0" smtClean="0"/>
              <a:t>Assume One </a:t>
            </a:r>
            <a:r>
              <a:rPr lang="en-US" dirty="0"/>
              <a:t>V</a:t>
            </a:r>
            <a:r>
              <a:rPr lang="en-US" dirty="0" smtClean="0"/>
              <a:t>ehicle</a:t>
            </a:r>
            <a:endParaRPr lang="en-US" dirty="0"/>
          </a:p>
        </p:txBody>
      </p:sp>
      <p:pic>
        <p:nvPicPr>
          <p:cNvPr id="164910" name="Picture 4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05000"/>
            <a:ext cx="4000500" cy="3556000"/>
          </a:xfrm>
        </p:spPr>
      </p:pic>
    </p:spTree>
    <p:extLst>
      <p:ext uri="{BB962C8B-B14F-4D97-AF65-F5344CB8AC3E}">
        <p14:creationId xmlns:p14="http://schemas.microsoft.com/office/powerpoint/2010/main" val="206071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6934200" cy="685800"/>
          </a:xfrm>
        </p:spPr>
        <p:txBody>
          <a:bodyPr/>
          <a:lstStyle/>
          <a:p>
            <a:r>
              <a:rPr lang="en-US" dirty="0"/>
              <a:t>TSP Model </a:t>
            </a:r>
            <a:endParaRPr lang="en-US" sz="3600" dirty="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0772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Objective: To minimize the total travel </a:t>
            </a:r>
            <a:r>
              <a:rPr lang="en-US" sz="2400" dirty="0">
                <a:solidFill>
                  <a:srgbClr val="070311"/>
                </a:solidFill>
              </a:rPr>
              <a:t>distance</a:t>
            </a:r>
            <a:r>
              <a:rPr lang="en-US" sz="2400" dirty="0"/>
              <a:t> of the route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</a:t>
            </a:r>
            <a:r>
              <a:rPr lang="en-US" sz="1800" dirty="0"/>
              <a:t>Minimize            </a:t>
            </a:r>
            <a:r>
              <a:rPr lang="en-US" sz="1800" dirty="0" err="1"/>
              <a:t>dij</a:t>
            </a:r>
            <a:r>
              <a:rPr lang="en-US" sz="1800" dirty="0"/>
              <a:t> * </a:t>
            </a:r>
            <a:r>
              <a:rPr lang="en-US" sz="1800" dirty="0" err="1"/>
              <a:t>Xij</a:t>
            </a:r>
            <a:r>
              <a:rPr lang="en-US" sz="2400" dirty="0"/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400" dirty="0"/>
              <a:t>Constraints:</a:t>
            </a:r>
          </a:p>
          <a:p>
            <a:pPr marL="937260" lvl="2" indent="-342900">
              <a:lnSpc>
                <a:spcPct val="80000"/>
              </a:lnSpc>
              <a:buFont typeface="+mj-lt"/>
              <a:buAutoNum type="arabicPeriod"/>
            </a:pPr>
            <a:r>
              <a:rPr lang="en-US" sz="1800" dirty="0"/>
              <a:t>V</a:t>
            </a:r>
            <a:r>
              <a:rPr lang="en-US" sz="1800" dirty="0" smtClean="0"/>
              <a:t>ehicle </a:t>
            </a:r>
            <a:r>
              <a:rPr lang="en-US" sz="1800" dirty="0"/>
              <a:t>should leave each node (including library)</a:t>
            </a:r>
          </a:p>
          <a:p>
            <a:pPr lvl="2" algn="ctr">
              <a:lnSpc>
                <a:spcPct val="80000"/>
              </a:lnSpc>
              <a:buFontTx/>
              <a:buNone/>
            </a:pPr>
            <a:r>
              <a:rPr lang="en-US" sz="1800" dirty="0"/>
              <a:t> </a:t>
            </a:r>
          </a:p>
          <a:p>
            <a:pPr lvl="2" algn="ctr">
              <a:lnSpc>
                <a:spcPct val="80000"/>
              </a:lnSpc>
              <a:buFontTx/>
              <a:buNone/>
            </a:pPr>
            <a:r>
              <a:rPr lang="en-US" sz="1800" dirty="0" err="1"/>
              <a:t>Xij</a:t>
            </a:r>
            <a:r>
              <a:rPr lang="en-US" sz="1800" dirty="0"/>
              <a:t> = 1          j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lvl="2">
              <a:lnSpc>
                <a:spcPct val="80000"/>
              </a:lnSpc>
              <a:buFontTx/>
              <a:buAutoNum type="arabicPeriod" startAt="2"/>
            </a:pPr>
            <a:r>
              <a:rPr lang="en-US" sz="1800" dirty="0"/>
              <a:t>V</a:t>
            </a:r>
            <a:r>
              <a:rPr lang="en-US" sz="1800" dirty="0" smtClean="0"/>
              <a:t>ehicle </a:t>
            </a:r>
            <a:r>
              <a:rPr lang="en-US" sz="1800" dirty="0"/>
              <a:t>should </a:t>
            </a:r>
            <a:r>
              <a:rPr lang="en-US" sz="1800" dirty="0" smtClean="0"/>
              <a:t>visit each node and return </a:t>
            </a:r>
            <a:r>
              <a:rPr lang="en-US" sz="1800" dirty="0"/>
              <a:t>to the depot (library)</a:t>
            </a:r>
          </a:p>
          <a:p>
            <a:pPr lvl="2" algn="ctr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lvl="2" algn="ctr">
              <a:lnSpc>
                <a:spcPct val="80000"/>
              </a:lnSpc>
              <a:buFontTx/>
              <a:buNone/>
            </a:pPr>
            <a:r>
              <a:rPr lang="en-US" sz="1800" dirty="0" err="1"/>
              <a:t>Xij</a:t>
            </a:r>
            <a:r>
              <a:rPr lang="en-US" sz="1800" dirty="0"/>
              <a:t> = 1           i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lvl="2">
              <a:lnSpc>
                <a:spcPct val="80000"/>
              </a:lnSpc>
              <a:buFontTx/>
              <a:buAutoNum type="arabicPeriod" startAt="3"/>
            </a:pPr>
            <a:r>
              <a:rPr lang="en-US" sz="1800" dirty="0" err="1"/>
              <a:t>Subtour</a:t>
            </a:r>
            <a:r>
              <a:rPr lang="en-US" sz="1800" dirty="0"/>
              <a:t> elimination: V</a:t>
            </a:r>
            <a:r>
              <a:rPr lang="en-US" sz="1800" dirty="0" smtClean="0"/>
              <a:t>ehicle </a:t>
            </a:r>
            <a:r>
              <a:rPr lang="en-US" sz="1800" dirty="0"/>
              <a:t>should make only one complete </a:t>
            </a:r>
            <a:r>
              <a:rPr lang="en-US" sz="1800" dirty="0" smtClean="0"/>
              <a:t>tour.</a:t>
            </a:r>
            <a:endParaRPr lang="en-US" sz="1800" dirty="0"/>
          </a:p>
          <a:p>
            <a:pPr lvl="2" algn="ctr">
              <a:lnSpc>
                <a:spcPct val="80000"/>
              </a:lnSpc>
              <a:buFontTx/>
              <a:buNone/>
            </a:pPr>
            <a:r>
              <a:rPr lang="en-US" sz="2000" dirty="0" err="1"/>
              <a:t>Xij</a:t>
            </a:r>
            <a:r>
              <a:rPr lang="en-US" sz="2000" dirty="0"/>
              <a:t>        |S| - 1                 S      N  </a:t>
            </a:r>
          </a:p>
          <a:p>
            <a:pPr lvl="2" algn="ctr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lvl="2">
              <a:lnSpc>
                <a:spcPct val="80000"/>
              </a:lnSpc>
            </a:pPr>
            <a:endParaRPr lang="en-US" sz="1800" dirty="0"/>
          </a:p>
          <a:p>
            <a:pPr lvl="3">
              <a:lnSpc>
                <a:spcPct val="80000"/>
              </a:lnSpc>
            </a:pPr>
            <a:endParaRPr lang="en-US" sz="1600" dirty="0"/>
          </a:p>
        </p:txBody>
      </p:sp>
      <p:grpSp>
        <p:nvGrpSpPr>
          <p:cNvPr id="232456" name="Group 8"/>
          <p:cNvGrpSpPr>
            <a:grpSpLocks/>
          </p:cNvGrpSpPr>
          <p:nvPr/>
        </p:nvGrpSpPr>
        <p:grpSpPr bwMode="auto">
          <a:xfrm>
            <a:off x="4495800" y="1981200"/>
            <a:ext cx="838200" cy="762000"/>
            <a:chOff x="1440" y="1008"/>
            <a:chExt cx="698" cy="624"/>
          </a:xfrm>
        </p:grpSpPr>
        <p:graphicFrame>
          <p:nvGraphicFramePr>
            <p:cNvPr id="232457" name="Object 9"/>
            <p:cNvGraphicFramePr>
              <a:graphicFrameLocks noChangeAspect="1"/>
            </p:cNvGraphicFramePr>
            <p:nvPr/>
          </p:nvGraphicFramePr>
          <p:xfrm>
            <a:off x="1440" y="1008"/>
            <a:ext cx="422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0" name="Equation" r:id="rId4" imgW="291960" imgH="431640" progId="Equation.DSMT4">
                    <p:embed/>
                  </p:oleObj>
                </mc:Choice>
                <mc:Fallback>
                  <p:oleObj name="Equation" r:id="rId4" imgW="291960" imgH="431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1008"/>
                          <a:ext cx="422" cy="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2458" name="Object 10"/>
            <p:cNvGraphicFramePr>
              <a:graphicFrameLocks noChangeAspect="1"/>
            </p:cNvGraphicFramePr>
            <p:nvPr/>
          </p:nvGraphicFramePr>
          <p:xfrm>
            <a:off x="1728" y="1008"/>
            <a:ext cx="410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" name="Equation" r:id="rId6" imgW="291960" imgH="444240" progId="Equation.DSMT4">
                    <p:embed/>
                  </p:oleObj>
                </mc:Choice>
                <mc:Fallback>
                  <p:oleObj name="Equation" r:id="rId6" imgW="29196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1008"/>
                          <a:ext cx="410" cy="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2459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962400" y="3352800"/>
          <a:ext cx="4619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Equation" r:id="rId8" imgW="291960" imgH="431640" progId="Equation.DSMT4">
                  <p:embed/>
                </p:oleObj>
              </mc:Choice>
              <mc:Fallback>
                <p:oleObj name="Equation" r:id="rId8" imgW="291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352800"/>
                        <a:ext cx="46196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032551"/>
              </p:ext>
            </p:extLst>
          </p:nvPr>
        </p:nvGraphicFramePr>
        <p:xfrm>
          <a:off x="5181600" y="3505200"/>
          <a:ext cx="23177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Equation" r:id="rId9" imgW="152280" imgH="164880" progId="Equation.DSMT4">
                  <p:embed/>
                </p:oleObj>
              </mc:Choice>
              <mc:Fallback>
                <p:oleObj name="Equation" r:id="rId9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505200"/>
                        <a:ext cx="23177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1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962400" y="4572000"/>
          <a:ext cx="5016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Equation" r:id="rId11" imgW="291960" imgH="444240" progId="Equation.DSMT4">
                  <p:embed/>
                </p:oleObj>
              </mc:Choice>
              <mc:Fallback>
                <p:oleObj name="Equation" r:id="rId11" imgW="2919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572000"/>
                        <a:ext cx="50165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533496"/>
              </p:ext>
            </p:extLst>
          </p:nvPr>
        </p:nvGraphicFramePr>
        <p:xfrm>
          <a:off x="5257800" y="4724400"/>
          <a:ext cx="2127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Equation" r:id="rId13" imgW="152280" imgH="164880" progId="Equation.DSMT4">
                  <p:embed/>
                </p:oleObj>
              </mc:Choice>
              <mc:Fallback>
                <p:oleObj name="Equation" r:id="rId13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724400"/>
                        <a:ext cx="212725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367661"/>
              </p:ext>
            </p:extLst>
          </p:nvPr>
        </p:nvGraphicFramePr>
        <p:xfrm>
          <a:off x="2590800" y="5710237"/>
          <a:ext cx="762000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Equation" r:id="rId14" imgW="545760" imgH="355320" progId="Equation.DSMT4">
                  <p:embed/>
                </p:oleObj>
              </mc:Choice>
              <mc:Fallback>
                <p:oleObj name="Equation" r:id="rId14" imgW="54576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710237"/>
                        <a:ext cx="762000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1531"/>
              </p:ext>
            </p:extLst>
          </p:nvPr>
        </p:nvGraphicFramePr>
        <p:xfrm>
          <a:off x="3810000" y="5710237"/>
          <a:ext cx="3175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Equation" r:id="rId16" imgW="126720" imgH="152280" progId="Equation.DSMT4">
                  <p:embed/>
                </p:oleObj>
              </mc:Choice>
              <mc:Fallback>
                <p:oleObj name="Equation" r:id="rId16" imgW="126720" imgH="152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710237"/>
                        <a:ext cx="3175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843872"/>
              </p:ext>
            </p:extLst>
          </p:nvPr>
        </p:nvGraphicFramePr>
        <p:xfrm>
          <a:off x="5584825" y="5710237"/>
          <a:ext cx="2825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Equation" r:id="rId18" imgW="152280" imgH="164880" progId="Equation.DSMT4">
                  <p:embed/>
                </p:oleObj>
              </mc:Choice>
              <mc:Fallback>
                <p:oleObj name="Equation" r:id="rId18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825" y="5710237"/>
                        <a:ext cx="28257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6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547815"/>
              </p:ext>
            </p:extLst>
          </p:nvPr>
        </p:nvGraphicFramePr>
        <p:xfrm>
          <a:off x="6096000" y="5710237"/>
          <a:ext cx="228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Equation" r:id="rId19" imgW="152280" imgH="126720" progId="Equation.DSMT4">
                  <p:embed/>
                </p:oleObj>
              </mc:Choice>
              <mc:Fallback>
                <p:oleObj name="Equation" r:id="rId19" imgW="152280" imgH="126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5710237"/>
                        <a:ext cx="2286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157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533400"/>
            <a:ext cx="6781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of the Traveling Salesman Tour</a:t>
            </a:r>
            <a:endParaRPr lang="en-US" dirty="0"/>
          </a:p>
        </p:txBody>
      </p:sp>
      <p:pic>
        <p:nvPicPr>
          <p:cNvPr id="173147" name="Picture 91" descr="UCF map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371600"/>
            <a:ext cx="5791200" cy="5181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3148" name="AutoShape 92"/>
          <p:cNvSpPr>
            <a:spLocks noChangeArrowheads="1"/>
          </p:cNvSpPr>
          <p:nvPr/>
        </p:nvSpPr>
        <p:spPr bwMode="auto">
          <a:xfrm>
            <a:off x="4157663" y="4448175"/>
            <a:ext cx="482600" cy="323850"/>
          </a:xfrm>
          <a:prstGeom prst="diamond">
            <a:avLst/>
          </a:prstGeom>
          <a:solidFill>
            <a:srgbClr val="000000"/>
          </a:solidFill>
          <a:ln w="19050" algn="ctr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E5EF67"/>
                </a:solidFill>
              </a:rPr>
              <a:t>2</a:t>
            </a:r>
          </a:p>
        </p:txBody>
      </p:sp>
      <p:sp>
        <p:nvSpPr>
          <p:cNvPr id="173149" name="AutoShape 93"/>
          <p:cNvSpPr>
            <a:spLocks noChangeArrowheads="1"/>
          </p:cNvSpPr>
          <p:nvPr/>
        </p:nvSpPr>
        <p:spPr bwMode="auto">
          <a:xfrm>
            <a:off x="3835400" y="3152775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87</a:t>
            </a:r>
          </a:p>
        </p:txBody>
      </p:sp>
      <p:sp>
        <p:nvSpPr>
          <p:cNvPr id="173150" name="AutoShape 94"/>
          <p:cNvSpPr>
            <a:spLocks noChangeArrowheads="1"/>
          </p:cNvSpPr>
          <p:nvPr/>
        </p:nvSpPr>
        <p:spPr bwMode="auto">
          <a:xfrm>
            <a:off x="5443538" y="4610100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173151" name="AutoShape 95"/>
          <p:cNvSpPr>
            <a:spLocks noChangeArrowheads="1"/>
          </p:cNvSpPr>
          <p:nvPr/>
        </p:nvSpPr>
        <p:spPr bwMode="auto">
          <a:xfrm>
            <a:off x="2870200" y="46101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21</a:t>
            </a:r>
          </a:p>
        </p:txBody>
      </p:sp>
      <p:sp>
        <p:nvSpPr>
          <p:cNvPr id="173152" name="AutoShape 96"/>
          <p:cNvSpPr>
            <a:spLocks noChangeArrowheads="1"/>
          </p:cNvSpPr>
          <p:nvPr/>
        </p:nvSpPr>
        <p:spPr bwMode="auto">
          <a:xfrm>
            <a:off x="3675063" y="4205288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173153" name="AutoShape 97"/>
          <p:cNvSpPr>
            <a:spLocks noChangeArrowheads="1"/>
          </p:cNvSpPr>
          <p:nvPr/>
        </p:nvSpPr>
        <p:spPr bwMode="auto">
          <a:xfrm>
            <a:off x="5684838" y="4367213"/>
            <a:ext cx="322262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94</a:t>
            </a:r>
          </a:p>
        </p:txBody>
      </p:sp>
      <p:sp>
        <p:nvSpPr>
          <p:cNvPr id="173154" name="AutoShape 98"/>
          <p:cNvSpPr>
            <a:spLocks noChangeArrowheads="1"/>
          </p:cNvSpPr>
          <p:nvPr/>
        </p:nvSpPr>
        <p:spPr bwMode="auto">
          <a:xfrm>
            <a:off x="5605463" y="4043363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91</a:t>
            </a:r>
          </a:p>
        </p:txBody>
      </p:sp>
      <p:sp>
        <p:nvSpPr>
          <p:cNvPr id="173155" name="AutoShape 99"/>
          <p:cNvSpPr>
            <a:spLocks noChangeArrowheads="1"/>
          </p:cNvSpPr>
          <p:nvPr/>
        </p:nvSpPr>
        <p:spPr bwMode="auto">
          <a:xfrm>
            <a:off x="5684838" y="3476625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90</a:t>
            </a:r>
          </a:p>
        </p:txBody>
      </p:sp>
      <p:sp>
        <p:nvSpPr>
          <p:cNvPr id="173156" name="AutoShape 100"/>
          <p:cNvSpPr>
            <a:spLocks noChangeArrowheads="1"/>
          </p:cNvSpPr>
          <p:nvPr/>
        </p:nvSpPr>
        <p:spPr bwMode="auto">
          <a:xfrm>
            <a:off x="5202238" y="4205288"/>
            <a:ext cx="322262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45</a:t>
            </a:r>
          </a:p>
        </p:txBody>
      </p:sp>
      <p:sp>
        <p:nvSpPr>
          <p:cNvPr id="173157" name="AutoShape 101"/>
          <p:cNvSpPr>
            <a:spLocks noChangeArrowheads="1"/>
          </p:cNvSpPr>
          <p:nvPr/>
        </p:nvSpPr>
        <p:spPr bwMode="auto">
          <a:xfrm>
            <a:off x="5364163" y="3638550"/>
            <a:ext cx="320675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80</a:t>
            </a:r>
          </a:p>
        </p:txBody>
      </p:sp>
      <p:sp>
        <p:nvSpPr>
          <p:cNvPr id="173158" name="AutoShape 102"/>
          <p:cNvSpPr>
            <a:spLocks noChangeArrowheads="1"/>
          </p:cNvSpPr>
          <p:nvPr/>
        </p:nvSpPr>
        <p:spPr bwMode="auto">
          <a:xfrm>
            <a:off x="6088063" y="4205288"/>
            <a:ext cx="320675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53</a:t>
            </a:r>
          </a:p>
        </p:txBody>
      </p:sp>
      <p:sp>
        <p:nvSpPr>
          <p:cNvPr id="173159" name="AutoShape 103"/>
          <p:cNvSpPr>
            <a:spLocks noChangeArrowheads="1"/>
          </p:cNvSpPr>
          <p:nvPr/>
        </p:nvSpPr>
        <p:spPr bwMode="auto">
          <a:xfrm>
            <a:off x="4640263" y="4772025"/>
            <a:ext cx="320675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12</a:t>
            </a:r>
          </a:p>
        </p:txBody>
      </p:sp>
      <p:sp>
        <p:nvSpPr>
          <p:cNvPr id="173160" name="AutoShape 104"/>
          <p:cNvSpPr>
            <a:spLocks noChangeArrowheads="1"/>
          </p:cNvSpPr>
          <p:nvPr/>
        </p:nvSpPr>
        <p:spPr bwMode="auto">
          <a:xfrm>
            <a:off x="3594100" y="46101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14</a:t>
            </a:r>
          </a:p>
        </p:txBody>
      </p:sp>
      <p:sp>
        <p:nvSpPr>
          <p:cNvPr id="173161" name="AutoShape 105"/>
          <p:cNvSpPr>
            <a:spLocks noChangeArrowheads="1"/>
          </p:cNvSpPr>
          <p:nvPr/>
        </p:nvSpPr>
        <p:spPr bwMode="auto">
          <a:xfrm>
            <a:off x="3513138" y="3314700"/>
            <a:ext cx="322262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75</a:t>
            </a:r>
          </a:p>
        </p:txBody>
      </p:sp>
      <p:sp>
        <p:nvSpPr>
          <p:cNvPr id="173162" name="AutoShape 106"/>
          <p:cNvSpPr>
            <a:spLocks noChangeArrowheads="1"/>
          </p:cNvSpPr>
          <p:nvPr/>
        </p:nvSpPr>
        <p:spPr bwMode="auto">
          <a:xfrm>
            <a:off x="5041900" y="4691063"/>
            <a:ext cx="322263" cy="242887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73163" name="AutoShape 107"/>
          <p:cNvSpPr>
            <a:spLocks noChangeArrowheads="1"/>
          </p:cNvSpPr>
          <p:nvPr/>
        </p:nvSpPr>
        <p:spPr bwMode="auto">
          <a:xfrm>
            <a:off x="4800600" y="428625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54</a:t>
            </a:r>
          </a:p>
        </p:txBody>
      </p:sp>
      <p:sp>
        <p:nvSpPr>
          <p:cNvPr id="173164" name="AutoShape 108"/>
          <p:cNvSpPr>
            <a:spLocks noChangeArrowheads="1"/>
          </p:cNvSpPr>
          <p:nvPr/>
        </p:nvSpPr>
        <p:spPr bwMode="auto">
          <a:xfrm>
            <a:off x="3835400" y="3962400"/>
            <a:ext cx="322263" cy="242888"/>
          </a:xfrm>
          <a:prstGeom prst="diamond">
            <a:avLst/>
          </a:prstGeom>
          <a:solidFill>
            <a:srgbClr val="FFFF99"/>
          </a:solidFill>
          <a:ln w="19050" algn="ctr">
            <a:solidFill>
              <a:srgbClr val="000A2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200">
                <a:solidFill>
                  <a:srgbClr val="000000"/>
                </a:solidFill>
              </a:rPr>
              <a:t>95</a:t>
            </a:r>
          </a:p>
        </p:txBody>
      </p:sp>
      <p:cxnSp>
        <p:nvCxnSpPr>
          <p:cNvPr id="173165" name="AutoShape 109"/>
          <p:cNvCxnSpPr>
            <a:cxnSpLocks noChangeShapeType="1"/>
            <a:stCxn id="173148" idx="3"/>
            <a:endCxn id="173159" idx="1"/>
          </p:cNvCxnSpPr>
          <p:nvPr/>
        </p:nvCxnSpPr>
        <p:spPr bwMode="auto">
          <a:xfrm flipH="1">
            <a:off x="4630738" y="4610100"/>
            <a:ext cx="19050" cy="284163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66" name="AutoShape 110"/>
          <p:cNvCxnSpPr>
            <a:cxnSpLocks noChangeShapeType="1"/>
            <a:stCxn id="173155" idx="0"/>
          </p:cNvCxnSpPr>
          <p:nvPr/>
        </p:nvCxnSpPr>
        <p:spPr bwMode="auto">
          <a:xfrm rot="16200000" flipH="1" flipV="1">
            <a:off x="5595144" y="3396456"/>
            <a:ext cx="180975" cy="322263"/>
          </a:xfrm>
          <a:prstGeom prst="curvedConnector4">
            <a:avLst>
              <a:gd name="adj1" fmla="val -127778"/>
              <a:gd name="adj2" fmla="val 7500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67" name="AutoShape 111"/>
          <p:cNvCxnSpPr>
            <a:cxnSpLocks noChangeShapeType="1"/>
            <a:endCxn id="173156" idx="0"/>
          </p:cNvCxnSpPr>
          <p:nvPr/>
        </p:nvCxnSpPr>
        <p:spPr bwMode="auto">
          <a:xfrm flipV="1">
            <a:off x="4960938" y="4195763"/>
            <a:ext cx="403225" cy="69850"/>
          </a:xfrm>
          <a:prstGeom prst="curvedConnector4">
            <a:avLst>
              <a:gd name="adj1" fmla="val -7500"/>
              <a:gd name="adj2" fmla="val 428569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68" name="AutoShape 112"/>
          <p:cNvCxnSpPr>
            <a:cxnSpLocks noChangeShapeType="1"/>
            <a:endCxn id="173163" idx="2"/>
          </p:cNvCxnSpPr>
          <p:nvPr/>
        </p:nvCxnSpPr>
        <p:spPr bwMode="auto">
          <a:xfrm flipH="1" flipV="1">
            <a:off x="4962525" y="4538663"/>
            <a:ext cx="644525" cy="50800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69" name="AutoShape 113"/>
          <p:cNvCxnSpPr>
            <a:cxnSpLocks noChangeShapeType="1"/>
            <a:endCxn id="173150" idx="2"/>
          </p:cNvCxnSpPr>
          <p:nvPr/>
        </p:nvCxnSpPr>
        <p:spPr bwMode="auto">
          <a:xfrm>
            <a:off x="5364163" y="4832350"/>
            <a:ext cx="241300" cy="30163"/>
          </a:xfrm>
          <a:prstGeom prst="curvedConnector4">
            <a:avLst>
              <a:gd name="adj1" fmla="val 16667"/>
              <a:gd name="adj2" fmla="val 866667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0" name="AutoShape 114"/>
          <p:cNvCxnSpPr>
            <a:cxnSpLocks noChangeShapeType="1"/>
            <a:stCxn id="173159" idx="2"/>
            <a:endCxn id="173162" idx="2"/>
          </p:cNvCxnSpPr>
          <p:nvPr/>
        </p:nvCxnSpPr>
        <p:spPr bwMode="auto">
          <a:xfrm flipV="1">
            <a:off x="4800600" y="4943475"/>
            <a:ext cx="401638" cy="80963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1" name="AutoShape 115"/>
          <p:cNvCxnSpPr>
            <a:cxnSpLocks noChangeShapeType="1"/>
            <a:endCxn id="173155" idx="3"/>
          </p:cNvCxnSpPr>
          <p:nvPr/>
        </p:nvCxnSpPr>
        <p:spPr bwMode="auto">
          <a:xfrm rot="16200000">
            <a:off x="5679282" y="3685381"/>
            <a:ext cx="423862" cy="250825"/>
          </a:xfrm>
          <a:prstGeom prst="curvedConnector4">
            <a:avLst>
              <a:gd name="adj1" fmla="val 35713"/>
              <a:gd name="adj2" fmla="val 19200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2" name="AutoShape 116"/>
          <p:cNvCxnSpPr>
            <a:cxnSpLocks noChangeShapeType="1"/>
            <a:stCxn id="173153" idx="2"/>
            <a:endCxn id="173158" idx="2"/>
          </p:cNvCxnSpPr>
          <p:nvPr/>
        </p:nvCxnSpPr>
        <p:spPr bwMode="auto">
          <a:xfrm rot="5400000" flipH="1" flipV="1">
            <a:off x="5966619" y="4337844"/>
            <a:ext cx="161925" cy="401637"/>
          </a:xfrm>
          <a:prstGeom prst="curvedConnector3">
            <a:avLst>
              <a:gd name="adj1" fmla="val -14375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3" name="AutoShape 117"/>
          <p:cNvCxnSpPr>
            <a:cxnSpLocks noChangeShapeType="1"/>
            <a:endCxn id="173161" idx="0"/>
          </p:cNvCxnSpPr>
          <p:nvPr/>
        </p:nvCxnSpPr>
        <p:spPr bwMode="auto">
          <a:xfrm rot="10800000" flipV="1">
            <a:off x="3675063" y="3132138"/>
            <a:ext cx="320675" cy="173037"/>
          </a:xfrm>
          <a:prstGeom prst="curvedConnector2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4" name="AutoShape 118"/>
          <p:cNvCxnSpPr>
            <a:cxnSpLocks noChangeShapeType="1"/>
            <a:endCxn id="173164" idx="0"/>
          </p:cNvCxnSpPr>
          <p:nvPr/>
        </p:nvCxnSpPr>
        <p:spPr bwMode="auto">
          <a:xfrm>
            <a:off x="3836988" y="3455988"/>
            <a:ext cx="160337" cy="496887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5" name="AutoShape 119"/>
          <p:cNvCxnSpPr>
            <a:cxnSpLocks noChangeShapeType="1"/>
            <a:endCxn id="173152" idx="1"/>
          </p:cNvCxnSpPr>
          <p:nvPr/>
        </p:nvCxnSpPr>
        <p:spPr bwMode="auto">
          <a:xfrm rot="5400000">
            <a:off x="3639344" y="4129882"/>
            <a:ext cx="223837" cy="171450"/>
          </a:xfrm>
          <a:prstGeom prst="curvedConnector4">
            <a:avLst>
              <a:gd name="adj1" fmla="val 22727"/>
              <a:gd name="adj2" fmla="val 235296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6" name="AutoShape 120"/>
          <p:cNvCxnSpPr>
            <a:cxnSpLocks noChangeShapeType="1"/>
            <a:stCxn id="173157" idx="1"/>
            <a:endCxn id="173149" idx="3"/>
          </p:cNvCxnSpPr>
          <p:nvPr/>
        </p:nvCxnSpPr>
        <p:spPr bwMode="auto">
          <a:xfrm flipH="1" flipV="1">
            <a:off x="4167188" y="3275013"/>
            <a:ext cx="1185862" cy="485775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7" name="AutoShape 121"/>
          <p:cNvCxnSpPr>
            <a:cxnSpLocks noChangeShapeType="1"/>
            <a:stCxn id="173152" idx="2"/>
            <a:endCxn id="173151" idx="0"/>
          </p:cNvCxnSpPr>
          <p:nvPr/>
        </p:nvCxnSpPr>
        <p:spPr bwMode="auto">
          <a:xfrm flipH="1">
            <a:off x="3030538" y="4457700"/>
            <a:ext cx="804862" cy="142875"/>
          </a:xfrm>
          <a:prstGeom prst="straightConnector1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8" name="AutoShape 122"/>
          <p:cNvCxnSpPr>
            <a:cxnSpLocks noChangeShapeType="1"/>
            <a:stCxn id="173151" idx="2"/>
            <a:endCxn id="173160" idx="2"/>
          </p:cNvCxnSpPr>
          <p:nvPr/>
        </p:nvCxnSpPr>
        <p:spPr bwMode="auto">
          <a:xfrm rot="16200000" flipH="1">
            <a:off x="3391694" y="4501357"/>
            <a:ext cx="1587" cy="723900"/>
          </a:xfrm>
          <a:prstGeom prst="curvedConnector3">
            <a:avLst>
              <a:gd name="adj1" fmla="val 1380000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79" name="AutoShape 123"/>
          <p:cNvCxnSpPr>
            <a:cxnSpLocks noChangeShapeType="1"/>
            <a:stCxn id="173160" idx="3"/>
            <a:endCxn id="173148" idx="2"/>
          </p:cNvCxnSpPr>
          <p:nvPr/>
        </p:nvCxnSpPr>
        <p:spPr bwMode="auto">
          <a:xfrm>
            <a:off x="3925888" y="4732338"/>
            <a:ext cx="473075" cy="49212"/>
          </a:xfrm>
          <a:prstGeom prst="curvedConnector4">
            <a:avLst>
              <a:gd name="adj1" fmla="val 23403"/>
              <a:gd name="adj2" fmla="val 56000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80" name="AutoShape 124"/>
          <p:cNvCxnSpPr>
            <a:cxnSpLocks noChangeShapeType="1"/>
            <a:stCxn id="173156" idx="3"/>
            <a:endCxn id="173153" idx="1"/>
          </p:cNvCxnSpPr>
          <p:nvPr/>
        </p:nvCxnSpPr>
        <p:spPr bwMode="auto">
          <a:xfrm>
            <a:off x="5534025" y="4327525"/>
            <a:ext cx="141288" cy="161925"/>
          </a:xfrm>
          <a:prstGeom prst="curvedConnector3">
            <a:avLst>
              <a:gd name="adj1" fmla="val 49440"/>
            </a:avLst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181" name="AutoShape 125"/>
          <p:cNvCxnSpPr>
            <a:cxnSpLocks noChangeShapeType="1"/>
            <a:stCxn id="173158" idx="0"/>
            <a:endCxn id="173154" idx="3"/>
          </p:cNvCxnSpPr>
          <p:nvPr/>
        </p:nvCxnSpPr>
        <p:spPr bwMode="auto">
          <a:xfrm rot="5400000" flipH="1">
            <a:off x="6076950" y="4024313"/>
            <a:ext cx="30163" cy="312737"/>
          </a:xfrm>
          <a:prstGeom prst="curvedConnector2">
            <a:avLst/>
          </a:prstGeom>
          <a:noFill/>
          <a:ln w="31750">
            <a:solidFill>
              <a:srgbClr val="FFFF99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119" name="AutoShape 63"/>
          <p:cNvSpPr>
            <a:spLocks noChangeArrowheads="1"/>
          </p:cNvSpPr>
          <p:nvPr/>
        </p:nvSpPr>
        <p:spPr bwMode="auto">
          <a:xfrm>
            <a:off x="3657600" y="6096000"/>
            <a:ext cx="990600" cy="457200"/>
          </a:xfrm>
          <a:prstGeom prst="wedgeRoundRectCallout">
            <a:avLst>
              <a:gd name="adj1" fmla="val 63463"/>
              <a:gd name="adj2" fmla="val -277083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Math &amp; Physics</a:t>
            </a:r>
          </a:p>
        </p:txBody>
      </p:sp>
      <p:sp>
        <p:nvSpPr>
          <p:cNvPr id="173120" name="AutoShape 64"/>
          <p:cNvSpPr>
            <a:spLocks noChangeArrowheads="1"/>
          </p:cNvSpPr>
          <p:nvPr/>
        </p:nvSpPr>
        <p:spPr bwMode="auto">
          <a:xfrm>
            <a:off x="7772400" y="3124200"/>
            <a:ext cx="1066800" cy="381000"/>
          </a:xfrm>
          <a:prstGeom prst="wedgeRoundRectCallout">
            <a:avLst>
              <a:gd name="adj1" fmla="val -208931"/>
              <a:gd name="adj2" fmla="val 207500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200">
                <a:solidFill>
                  <a:srgbClr val="D0BF68"/>
                </a:solidFill>
              </a:rPr>
              <a:t>Engg 1 &amp; 2</a:t>
            </a:r>
          </a:p>
        </p:txBody>
      </p:sp>
      <p:sp>
        <p:nvSpPr>
          <p:cNvPr id="173121" name="AutoShape 65"/>
          <p:cNvSpPr>
            <a:spLocks noChangeArrowheads="1"/>
          </p:cNvSpPr>
          <p:nvPr/>
        </p:nvSpPr>
        <p:spPr bwMode="auto">
          <a:xfrm>
            <a:off x="7772400" y="2438400"/>
            <a:ext cx="914400" cy="304800"/>
          </a:xfrm>
          <a:prstGeom prst="wedgeRoundRectCallout">
            <a:avLst>
              <a:gd name="adj1" fmla="val -240972"/>
              <a:gd name="adj2" fmla="val 309375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HPA2</a:t>
            </a:r>
          </a:p>
        </p:txBody>
      </p:sp>
      <p:sp>
        <p:nvSpPr>
          <p:cNvPr id="173122" name="AutoShape 66"/>
          <p:cNvSpPr>
            <a:spLocks noChangeArrowheads="1"/>
          </p:cNvSpPr>
          <p:nvPr/>
        </p:nvSpPr>
        <p:spPr bwMode="auto">
          <a:xfrm>
            <a:off x="7772400" y="1676400"/>
            <a:ext cx="914400" cy="304800"/>
          </a:xfrm>
          <a:prstGeom prst="wedgeRoundRectCallout">
            <a:avLst>
              <a:gd name="adj1" fmla="val -274306"/>
              <a:gd name="adj2" fmla="val 509375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HPA1</a:t>
            </a:r>
          </a:p>
        </p:txBody>
      </p:sp>
      <p:sp>
        <p:nvSpPr>
          <p:cNvPr id="173123" name="AutoShape 67"/>
          <p:cNvSpPr>
            <a:spLocks noChangeArrowheads="1"/>
          </p:cNvSpPr>
          <p:nvPr/>
        </p:nvSpPr>
        <p:spPr bwMode="auto">
          <a:xfrm>
            <a:off x="7772400" y="5791200"/>
            <a:ext cx="914400" cy="304800"/>
          </a:xfrm>
          <a:prstGeom prst="wedgeRoundRectCallout">
            <a:avLst>
              <a:gd name="adj1" fmla="val -267361"/>
              <a:gd name="adj2" fmla="val -35729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Bio. Sci.</a:t>
            </a:r>
          </a:p>
        </p:txBody>
      </p:sp>
      <p:sp>
        <p:nvSpPr>
          <p:cNvPr id="173124" name="AutoShape 68"/>
          <p:cNvSpPr>
            <a:spLocks noChangeArrowheads="1"/>
          </p:cNvSpPr>
          <p:nvPr/>
        </p:nvSpPr>
        <p:spPr bwMode="auto">
          <a:xfrm>
            <a:off x="7848600" y="5105400"/>
            <a:ext cx="914400" cy="304800"/>
          </a:xfrm>
          <a:prstGeom prst="wedgeRoundRectCallout">
            <a:avLst>
              <a:gd name="adj1" fmla="val -310417"/>
              <a:gd name="adj2" fmla="val -24895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BA 1</a:t>
            </a:r>
          </a:p>
        </p:txBody>
      </p:sp>
      <p:sp>
        <p:nvSpPr>
          <p:cNvPr id="173125" name="AutoShape 69"/>
          <p:cNvSpPr>
            <a:spLocks noChangeArrowheads="1"/>
          </p:cNvSpPr>
          <p:nvPr/>
        </p:nvSpPr>
        <p:spPr bwMode="auto">
          <a:xfrm>
            <a:off x="7772400" y="4495800"/>
            <a:ext cx="914400" cy="304800"/>
          </a:xfrm>
          <a:prstGeom prst="wedgeRoundRectCallout">
            <a:avLst>
              <a:gd name="adj1" fmla="val -225694"/>
              <a:gd name="adj2" fmla="val -5729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BA 2</a:t>
            </a:r>
          </a:p>
        </p:txBody>
      </p:sp>
      <p:sp>
        <p:nvSpPr>
          <p:cNvPr id="173126" name="AutoShape 70"/>
          <p:cNvSpPr>
            <a:spLocks noChangeArrowheads="1"/>
          </p:cNvSpPr>
          <p:nvPr/>
        </p:nvSpPr>
        <p:spPr bwMode="auto">
          <a:xfrm>
            <a:off x="152400" y="3657600"/>
            <a:ext cx="1600200" cy="304800"/>
          </a:xfrm>
          <a:prstGeom prst="wedgeRoundRectCallout">
            <a:avLst>
              <a:gd name="adj1" fmla="val 153569"/>
              <a:gd name="adj2" fmla="val 11770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Colbourn Hall</a:t>
            </a:r>
          </a:p>
        </p:txBody>
      </p:sp>
      <p:sp>
        <p:nvSpPr>
          <p:cNvPr id="173127" name="AutoShape 71"/>
          <p:cNvSpPr>
            <a:spLocks noChangeArrowheads="1"/>
          </p:cNvSpPr>
          <p:nvPr/>
        </p:nvSpPr>
        <p:spPr bwMode="auto">
          <a:xfrm>
            <a:off x="457200" y="1905000"/>
            <a:ext cx="1066800" cy="304800"/>
          </a:xfrm>
          <a:prstGeom prst="wedgeRoundRectCallout">
            <a:avLst>
              <a:gd name="adj1" fmla="val 266069"/>
              <a:gd name="adj2" fmla="val 35104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CAS</a:t>
            </a:r>
          </a:p>
        </p:txBody>
      </p:sp>
      <p:sp>
        <p:nvSpPr>
          <p:cNvPr id="173128" name="AutoShape 72"/>
          <p:cNvSpPr>
            <a:spLocks noChangeArrowheads="1"/>
          </p:cNvSpPr>
          <p:nvPr/>
        </p:nvSpPr>
        <p:spPr bwMode="auto">
          <a:xfrm>
            <a:off x="304800" y="4648200"/>
            <a:ext cx="1219200" cy="304800"/>
          </a:xfrm>
          <a:prstGeom prst="wedgeRoundRectCallout">
            <a:avLst>
              <a:gd name="adj1" fmla="val 161981"/>
              <a:gd name="adj2" fmla="val -15625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Education</a:t>
            </a:r>
          </a:p>
        </p:txBody>
      </p:sp>
      <p:sp>
        <p:nvSpPr>
          <p:cNvPr id="173129" name="AutoShape 73"/>
          <p:cNvSpPr>
            <a:spLocks noChangeArrowheads="1"/>
          </p:cNvSpPr>
          <p:nvPr/>
        </p:nvSpPr>
        <p:spPr bwMode="auto">
          <a:xfrm>
            <a:off x="609600" y="6172200"/>
            <a:ext cx="914400" cy="304800"/>
          </a:xfrm>
          <a:prstGeom prst="wedgeRoundRectCallout">
            <a:avLst>
              <a:gd name="adj1" fmla="val 347917"/>
              <a:gd name="adj2" fmla="val -507292"/>
              <a:gd name="adj3" fmla="val 16667"/>
            </a:avLst>
          </a:prstGeom>
          <a:solidFill>
            <a:srgbClr val="D0BF68"/>
          </a:solidFill>
          <a:ln w="190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000000"/>
                </a:solidFill>
              </a:rPr>
              <a:t>Library</a:t>
            </a:r>
          </a:p>
        </p:txBody>
      </p:sp>
      <p:sp>
        <p:nvSpPr>
          <p:cNvPr id="173138" name="AutoShape 82"/>
          <p:cNvSpPr>
            <a:spLocks noChangeArrowheads="1"/>
          </p:cNvSpPr>
          <p:nvPr/>
        </p:nvSpPr>
        <p:spPr bwMode="auto">
          <a:xfrm>
            <a:off x="7772400" y="3733800"/>
            <a:ext cx="914400" cy="304800"/>
          </a:xfrm>
          <a:prstGeom prst="wedgeRoundRectCallout">
            <a:avLst>
              <a:gd name="adj1" fmla="val -184028"/>
              <a:gd name="adj2" fmla="val 134375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Creol</a:t>
            </a:r>
          </a:p>
        </p:txBody>
      </p:sp>
      <p:sp>
        <p:nvSpPr>
          <p:cNvPr id="173139" name="AutoShape 83"/>
          <p:cNvSpPr>
            <a:spLocks noChangeArrowheads="1"/>
          </p:cNvSpPr>
          <p:nvPr/>
        </p:nvSpPr>
        <p:spPr bwMode="auto">
          <a:xfrm>
            <a:off x="381000" y="5562600"/>
            <a:ext cx="1066800" cy="304800"/>
          </a:xfrm>
          <a:prstGeom prst="wedgeRoundRectCallout">
            <a:avLst>
              <a:gd name="adj1" fmla="val 254167"/>
              <a:gd name="adj2" fmla="val -28229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HP Hall</a:t>
            </a:r>
          </a:p>
        </p:txBody>
      </p:sp>
      <p:sp>
        <p:nvSpPr>
          <p:cNvPr id="173140" name="AutoShape 84"/>
          <p:cNvSpPr>
            <a:spLocks noChangeArrowheads="1"/>
          </p:cNvSpPr>
          <p:nvPr/>
        </p:nvSpPr>
        <p:spPr bwMode="auto">
          <a:xfrm>
            <a:off x="609600" y="3048000"/>
            <a:ext cx="990600" cy="304800"/>
          </a:xfrm>
          <a:prstGeom prst="wedgeRoundRectCallout">
            <a:avLst>
              <a:gd name="adj1" fmla="val 280130"/>
              <a:gd name="adj2" fmla="val 255208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BHC</a:t>
            </a:r>
          </a:p>
        </p:txBody>
      </p:sp>
      <p:sp>
        <p:nvSpPr>
          <p:cNvPr id="173141" name="AutoShape 85"/>
          <p:cNvSpPr>
            <a:spLocks noChangeArrowheads="1"/>
          </p:cNvSpPr>
          <p:nvPr/>
        </p:nvSpPr>
        <p:spPr bwMode="auto">
          <a:xfrm>
            <a:off x="228600" y="2514600"/>
            <a:ext cx="1600200" cy="304800"/>
          </a:xfrm>
          <a:prstGeom prst="wedgeRoundRectCallout">
            <a:avLst>
              <a:gd name="adj1" fmla="val 155954"/>
              <a:gd name="adj2" fmla="val 22604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Communications</a:t>
            </a:r>
          </a:p>
        </p:txBody>
      </p:sp>
      <p:sp>
        <p:nvSpPr>
          <p:cNvPr id="173142" name="AutoShape 86"/>
          <p:cNvSpPr>
            <a:spLocks noChangeArrowheads="1"/>
          </p:cNvSpPr>
          <p:nvPr/>
        </p:nvSpPr>
        <p:spPr bwMode="auto">
          <a:xfrm>
            <a:off x="5257800" y="6248400"/>
            <a:ext cx="1143000" cy="304800"/>
          </a:xfrm>
          <a:prstGeom prst="wedgeRoundRectCallout">
            <a:avLst>
              <a:gd name="adj1" fmla="val -46111"/>
              <a:gd name="adj2" fmla="val -45729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Chemistry</a:t>
            </a:r>
          </a:p>
        </p:txBody>
      </p:sp>
      <p:sp>
        <p:nvSpPr>
          <p:cNvPr id="173143" name="AutoShape 87"/>
          <p:cNvSpPr>
            <a:spLocks noChangeArrowheads="1"/>
          </p:cNvSpPr>
          <p:nvPr/>
        </p:nvSpPr>
        <p:spPr bwMode="auto">
          <a:xfrm>
            <a:off x="6934200" y="6248400"/>
            <a:ext cx="685800" cy="304800"/>
          </a:xfrm>
          <a:prstGeom prst="wedgeRoundRectCallout">
            <a:avLst>
              <a:gd name="adj1" fmla="val -295370"/>
              <a:gd name="adj2" fmla="val -582292"/>
              <a:gd name="adj3" fmla="val 16667"/>
            </a:avLst>
          </a:prstGeom>
          <a:solidFill>
            <a:srgbClr val="000000"/>
          </a:solidFill>
          <a:ln w="15875" algn="ctr">
            <a:solidFill>
              <a:srgbClr val="D0B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200">
                <a:solidFill>
                  <a:srgbClr val="D0BF68"/>
                </a:solidFill>
              </a:rPr>
              <a:t>CSB</a:t>
            </a:r>
          </a:p>
        </p:txBody>
      </p:sp>
    </p:spTree>
    <p:extLst>
      <p:ext uri="{BB962C8B-B14F-4D97-AF65-F5344CB8AC3E}">
        <p14:creationId xmlns:p14="http://schemas.microsoft.com/office/powerpoint/2010/main" val="365175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173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" dur="1000"/>
                                        <p:tgtEl>
                                          <p:spTgt spid="17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0" dur="1000"/>
                                        <p:tgtEl>
                                          <p:spTgt spid="173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6" dur="1000"/>
                                        <p:tgtEl>
                                          <p:spTgt spid="17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2" dur="1000"/>
                                        <p:tgtEl>
                                          <p:spTgt spid="17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8" dur="1000"/>
                                        <p:tgtEl>
                                          <p:spTgt spid="173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4" dur="1000"/>
                                        <p:tgtEl>
                                          <p:spTgt spid="17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0" dur="1000"/>
                                        <p:tgtEl>
                                          <p:spTgt spid="17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6" dur="1000"/>
                                        <p:tgtEl>
                                          <p:spTgt spid="17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2" dur="1000"/>
                                        <p:tgtEl>
                                          <p:spTgt spid="173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8" dur="1000"/>
                                        <p:tgtEl>
                                          <p:spTgt spid="17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4" dur="1000"/>
                                        <p:tgtEl>
                                          <p:spTgt spid="17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80" dur="1000"/>
                                        <p:tgtEl>
                                          <p:spTgt spid="17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86" dur="1000"/>
                                        <p:tgtEl>
                                          <p:spTgt spid="17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2" dur="1000"/>
                                        <p:tgtEl>
                                          <p:spTgt spid="17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9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8" dur="1000"/>
                                        <p:tgtEl>
                                          <p:spTgt spid="17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02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4" dur="1000"/>
                                        <p:tgtEl>
                                          <p:spTgt spid="173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119" grpId="0" animBg="1"/>
      <p:bldP spid="173120" grpId="0" animBg="1"/>
      <p:bldP spid="173121" grpId="0" animBg="1"/>
      <p:bldP spid="173122" grpId="0" animBg="1"/>
      <p:bldP spid="173123" grpId="0" animBg="1"/>
      <p:bldP spid="173124" grpId="0" animBg="1"/>
      <p:bldP spid="173125" grpId="0" animBg="1"/>
      <p:bldP spid="173126" grpId="0" animBg="1"/>
      <p:bldP spid="173127" grpId="0" animBg="1"/>
      <p:bldP spid="173128" grpId="0" animBg="1"/>
      <p:bldP spid="173129" grpId="0" animBg="1"/>
      <p:bldP spid="173129" grpId="1" animBg="1"/>
      <p:bldP spid="173138" grpId="0" animBg="1"/>
      <p:bldP spid="173139" grpId="0" animBg="1"/>
      <p:bldP spid="173140" grpId="0" animBg="1"/>
      <p:bldP spid="173141" grpId="0" animBg="1"/>
      <p:bldP spid="173142" grpId="0" animBg="1"/>
      <p:bldP spid="17314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980</TotalTime>
  <Words>978</Words>
  <Application>Microsoft Office PowerPoint</Application>
  <PresentationFormat>On-screen Show (4:3)</PresentationFormat>
  <Paragraphs>208</Paragraphs>
  <Slides>44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Civic</vt:lpstr>
      <vt:lpstr>Equation</vt:lpstr>
      <vt:lpstr>PBrush</vt:lpstr>
      <vt:lpstr>Warehouse and Distribution Science</vt:lpstr>
      <vt:lpstr>Routing</vt:lpstr>
      <vt:lpstr>Learning Objectives</vt:lpstr>
      <vt:lpstr>Shortest Route Problem</vt:lpstr>
      <vt:lpstr>Traveling Salesman Problem</vt:lpstr>
      <vt:lpstr>Complexity of the TSP</vt:lpstr>
      <vt:lpstr>TSP at UCF for ILL</vt:lpstr>
      <vt:lpstr>TSP Model </vt:lpstr>
      <vt:lpstr>Results of the Traveling Salesman Tour</vt:lpstr>
      <vt:lpstr>What if have two vehicles?</vt:lpstr>
      <vt:lpstr>Two Optimal Routes  w Capacity Constraint</vt:lpstr>
      <vt:lpstr>So what about TSP for a warehouse?</vt:lpstr>
      <vt:lpstr>Heuristics</vt:lpstr>
      <vt:lpstr>Serpentine Example</vt:lpstr>
      <vt:lpstr>Branch and Pick Example</vt:lpstr>
      <vt:lpstr>Branch and Pick Alternatives</vt:lpstr>
      <vt:lpstr>Branch and Pick Alternatives</vt:lpstr>
      <vt:lpstr>Routing Heuristic</vt:lpstr>
      <vt:lpstr>Example Problem for Routing Heuristic</vt:lpstr>
      <vt:lpstr>Shortest Path Problem with 9 Nodes</vt:lpstr>
      <vt:lpstr>1st Sub-problem: Aisle 1 to 2</vt:lpstr>
      <vt:lpstr>2nd Sub-problem: Aisle 2 to 3</vt:lpstr>
      <vt:lpstr>2nd Sub-problem: Aisle 2 to 3</vt:lpstr>
      <vt:lpstr>2nd Sub-problem: Aisle 2 to 3</vt:lpstr>
      <vt:lpstr>3rd Sub-problem: Aisle 3 to 4</vt:lpstr>
      <vt:lpstr>3rd Sub-problem: Aisle 3 to 4</vt:lpstr>
      <vt:lpstr>4th Sub-problem: Aisle 4 to End</vt:lpstr>
      <vt:lpstr>Shortest Path</vt:lpstr>
      <vt:lpstr>Another Problem</vt:lpstr>
      <vt:lpstr>Can you find the shortest path for this?</vt:lpstr>
      <vt:lpstr>How much is optimization worth?</vt:lpstr>
      <vt:lpstr>Where is Optimal Routing most Beneficial?</vt:lpstr>
      <vt:lpstr>Workflow &amp; Balance</vt:lpstr>
      <vt:lpstr>Learning Objectives</vt:lpstr>
      <vt:lpstr>Self Organized Teams</vt:lpstr>
      <vt:lpstr>Bucket Brigades in Action</vt:lpstr>
      <vt:lpstr>Sample Flow Line</vt:lpstr>
      <vt:lpstr>PowerPoint Presentation</vt:lpstr>
      <vt:lpstr>Figure 11.3</vt:lpstr>
      <vt:lpstr>Eventual Partition of Work Content</vt:lpstr>
      <vt:lpstr>Some Advantages of Bucket Brigades</vt:lpstr>
      <vt:lpstr>Replacing Zones with Bucket Brigades</vt:lpstr>
      <vt:lpstr>Distribution of Average Pick Rate</vt:lpstr>
      <vt:lpstr>Bucket Brigades are most appropriate when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Renee Butler</cp:lastModifiedBy>
  <cp:revision>64</cp:revision>
  <cp:lastPrinted>2011-03-23T18:07:36Z</cp:lastPrinted>
  <dcterms:created xsi:type="dcterms:W3CDTF">2011-03-23T15:46:13Z</dcterms:created>
  <dcterms:modified xsi:type="dcterms:W3CDTF">2011-09-06T18:27:14Z</dcterms:modified>
</cp:coreProperties>
</file>