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87" r:id="rId3"/>
    <p:sldId id="288" r:id="rId4"/>
    <p:sldId id="308" r:id="rId5"/>
    <p:sldId id="307" r:id="rId6"/>
    <p:sldId id="289" r:id="rId7"/>
    <p:sldId id="290" r:id="rId8"/>
    <p:sldId id="303" r:id="rId9"/>
    <p:sldId id="309" r:id="rId10"/>
    <p:sldId id="305" r:id="rId11"/>
    <p:sldId id="306" r:id="rId12"/>
    <p:sldId id="31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EDE43-3C11-4D61-B890-7978119EB59F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A1DB1-59AC-4DB8-8B91-26345F1AA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8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9/6/2011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Chapters </a:t>
            </a:r>
            <a:r>
              <a:rPr lang="en-US" dirty="0"/>
              <a:t>7</a:t>
            </a:r>
            <a:r>
              <a:rPr lang="en-US" dirty="0" smtClean="0"/>
              <a:t> &amp; 8</a:t>
            </a:r>
          </a:p>
          <a:p>
            <a:r>
              <a:rPr lang="en-US" dirty="0" smtClean="0"/>
              <a:t>Layout of </a:t>
            </a:r>
          </a:p>
          <a:p>
            <a:r>
              <a:rPr lang="en-US" dirty="0" smtClean="0"/>
              <a:t>A Carton-Pick-From-Pallet Area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A piece-pick-from-carton area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Warehouse and Distribution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46" y="1738312"/>
            <a:ext cx="7638231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Fast-Pick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53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543" y="685800"/>
            <a:ext cx="5611416" cy="452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00375" y="5181600"/>
            <a:ext cx="5867400" cy="1066800"/>
          </a:xfrm>
        </p:spPr>
        <p:txBody>
          <a:bodyPr/>
          <a:lstStyle/>
          <a:p>
            <a:r>
              <a:rPr lang="en-US" dirty="0" smtClean="0"/>
              <a:t>Figure 8.8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Example of slotting that accounts for the geometry of the </a:t>
            </a:r>
            <a:r>
              <a:rPr lang="en-US" dirty="0" err="1" smtClean="0"/>
              <a:t>skus</a:t>
            </a:r>
            <a:r>
              <a:rPr lang="en-US" dirty="0" smtClean="0"/>
              <a:t> and the storage mode.</a:t>
            </a:r>
          </a:p>
          <a:p>
            <a:r>
              <a:rPr lang="en-US" dirty="0" smtClean="0"/>
              <a:t>This pattern of storage minimized total pick and restock cost for this set of </a:t>
            </a:r>
            <a:r>
              <a:rPr lang="en-US" dirty="0" err="1" smtClean="0"/>
              <a:t>skus</a:t>
            </a:r>
            <a:r>
              <a:rPr lang="en-US" dirty="0" smtClean="0"/>
              <a:t> and this arrangement of shelves.</a:t>
            </a:r>
          </a:p>
          <a:p>
            <a:r>
              <a:rPr lang="en-US" dirty="0" smtClean="0"/>
              <a:t>The software reports the percentage of picks from this bay on each shelf.</a:t>
            </a:r>
          </a:p>
          <a:p>
            <a:r>
              <a:rPr lang="en-US" dirty="0" smtClean="0"/>
              <a:t>This was produced with the slotting software written by Bartholdi &amp; Hackman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80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Changing the cost-per-restock is economically equivalent to changing the volume of the fast-pick area… it is better to reduce the restock cost because increasing the size of the fast-pick area increases the average cost per pick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93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 dirty="0" smtClean="0"/>
              <a:t>Carton-Pick-From-Pallet Area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 pick density means lost of traveling for order picking cases</a:t>
            </a:r>
          </a:p>
          <a:p>
            <a:r>
              <a:rPr lang="en-US" dirty="0" smtClean="0"/>
              <a:t>Cases picked onto pallet jack or conveyor</a:t>
            </a:r>
          </a:p>
          <a:p>
            <a:r>
              <a:rPr lang="en-US" dirty="0"/>
              <a:t>Fast movers typically stored in floor </a:t>
            </a:r>
            <a:r>
              <a:rPr lang="en-US" dirty="0" smtClean="0"/>
              <a:t>storage or bottom level of pallet rack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04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477" y="1678781"/>
            <a:ext cx="7231931" cy="3492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Carton Picking from Pallet 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5257800"/>
            <a:ext cx="8503920" cy="84124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Cartons are picked from the bottom (dedicated), most convenient level; when the bottom position is empty, a </a:t>
            </a:r>
            <a:r>
              <a:rPr lang="en-US" dirty="0" err="1" smtClean="0"/>
              <a:t>restocker</a:t>
            </a:r>
            <a:r>
              <a:rPr lang="en-US" dirty="0" smtClean="0"/>
              <a:t> refills it by dripping a pallet from above.  Newly arriving pallets are inserted into the high overstock area (randomly).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34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Forward-Pick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Some </a:t>
            </a:r>
            <a:r>
              <a:rPr lang="en-US" dirty="0" err="1" smtClean="0"/>
              <a:t>skus</a:t>
            </a:r>
            <a:r>
              <a:rPr lang="en-US" dirty="0" smtClean="0"/>
              <a:t> may </a:t>
            </a:r>
            <a:r>
              <a:rPr lang="en-US" dirty="0"/>
              <a:t>go into a forward-pick or fast-pick area that is more convenient to pick, but space is limited</a:t>
            </a:r>
          </a:p>
          <a:p>
            <a:r>
              <a:rPr lang="en-US" dirty="0"/>
              <a:t>Forward pick locations are dedicated to a sku</a:t>
            </a:r>
          </a:p>
          <a:p>
            <a:r>
              <a:rPr lang="en-US" dirty="0"/>
              <a:t>Which </a:t>
            </a:r>
            <a:r>
              <a:rPr lang="en-US" dirty="0" err="1"/>
              <a:t>skus</a:t>
            </a:r>
            <a:r>
              <a:rPr lang="en-US" dirty="0"/>
              <a:t> to put in forward-pick area?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61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93627716"/>
              </p:ext>
            </p:extLst>
          </p:nvPr>
        </p:nvGraphicFramePr>
        <p:xfrm>
          <a:off x="301625" y="1527175"/>
          <a:ext cx="8504238" cy="5054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22375"/>
                <a:gridCol w="4572000"/>
                <a:gridCol w="270986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i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practical number</a:t>
                      </a:r>
                      <a:r>
                        <a:rPr lang="en-US" baseline="0" dirty="0" smtClean="0"/>
                        <a:t> of locations for sku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Determination</a:t>
                      </a:r>
                      <a:r>
                        <a:rPr lang="en-US" baseline="0" dirty="0" smtClean="0"/>
                        <a:t> based on </a:t>
                      </a:r>
                      <a:r>
                        <a:rPr lang="en-US" baseline="0" dirty="0" err="1" smtClean="0"/>
                        <a:t>stockout</a:t>
                      </a:r>
                      <a:r>
                        <a:rPr lang="en-US" baseline="0" dirty="0" smtClean="0"/>
                        <a:t> &amp; congestion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</a:t>
                      </a:r>
                      <a:r>
                        <a:rPr kumimoji="0" lang="en-US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endParaRPr kumimoji="0" lang="en-US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forward pick locations</a:t>
                      </a:r>
                      <a:r>
                        <a:rPr lang="en-US" baseline="0" dirty="0" smtClean="0"/>
                        <a:t> to store “all on-hand pallets” of sku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Historical data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r>
                        <a:rPr kumimoji="0" lang="en-US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endParaRPr kumimoji="0" lang="en-US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picks</a:t>
                      </a:r>
                      <a:r>
                        <a:rPr lang="en-US" baseline="0" dirty="0" smtClean="0"/>
                        <a:t> for less-than-pallet </a:t>
                      </a:r>
                      <a:r>
                        <a:rPr lang="en-US" baseline="0" dirty="0" err="1" smtClean="0"/>
                        <a:t>qtys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kumimoji="0" lang="en-US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endParaRPr kumimoji="0" lang="en-US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pallets moved</a:t>
                      </a:r>
                      <a:r>
                        <a:rPr lang="en-US" baseline="0" dirty="0" smtClean="0"/>
                        <a:t> to replenish less-than-pallet picks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kumimoji="0" lang="en-US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endParaRPr kumimoji="0" lang="en-US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pallets</a:t>
                      </a:r>
                      <a:r>
                        <a:rPr lang="en-US" baseline="0" dirty="0" smtClean="0"/>
                        <a:t> moved in full-pallet picks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Minutes saved</a:t>
                      </a:r>
                      <a:r>
                        <a:rPr lang="en-US" baseline="0" dirty="0" smtClean="0"/>
                        <a:t> by pick from forward area </a:t>
                      </a:r>
                      <a:r>
                        <a:rPr lang="en-US" baseline="0" dirty="0" err="1" smtClean="0"/>
                        <a:t>vs</a:t>
                      </a:r>
                      <a:r>
                        <a:rPr lang="en-US" baseline="0" dirty="0" smtClean="0"/>
                        <a:t> bulk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</a:t>
                      </a:r>
                      <a:r>
                        <a:rPr kumimoji="0" lang="en-US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endParaRPr kumimoji="0" lang="en-US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Minutes to restock</a:t>
                      </a:r>
                      <a:r>
                        <a:rPr lang="en-US" baseline="0" dirty="0" smtClean="0"/>
                        <a:t> forward pick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kumimoji="0" lang="en-US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US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Minutes for pick from forward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kumimoji="0" lang="en-US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US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Minutes for pick from bulk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93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110762"/>
            <a:ext cx="5859862" cy="340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dirty="0" smtClean="0"/>
              <a:t>Example 7.2</a:t>
            </a:r>
          </a:p>
          <a:p>
            <a:r>
              <a:rPr lang="en-US" dirty="0" smtClean="0"/>
              <a:t>Labor efficiency = (savings for forward pick </a:t>
            </a:r>
            <a:r>
              <a:rPr lang="en-US" dirty="0" err="1" smtClean="0"/>
              <a:t>vs</a:t>
            </a:r>
            <a:r>
              <a:rPr lang="en-US" dirty="0" smtClean="0"/>
              <a:t> bulk) – (cost to replenish)</a:t>
            </a:r>
          </a:p>
          <a:p>
            <a:endParaRPr lang="en-US" dirty="0" smtClean="0"/>
          </a:p>
          <a:p>
            <a:r>
              <a:rPr lang="en-US" dirty="0" smtClean="0"/>
              <a:t>Sku A has the strongest claim to storage in the </a:t>
            </a:r>
            <a:r>
              <a:rPr lang="en-US" dirty="0" err="1" smtClean="0"/>
              <a:t>fastpick</a:t>
            </a:r>
            <a:r>
              <a:rPr lang="en-US" dirty="0" smtClean="0"/>
              <a:t> area because it is estimated to generate the greatest labor savings per forward location.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446278"/>
              </p:ext>
            </p:extLst>
          </p:nvPr>
        </p:nvGraphicFramePr>
        <p:xfrm>
          <a:off x="3006131" y="4648200"/>
          <a:ext cx="5909269" cy="1630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51469"/>
                <a:gridCol w="1295400"/>
                <a:gridCol w="1143000"/>
                <a:gridCol w="304800"/>
                <a:gridCol w="25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Sku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Picks/year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Demand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plts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n-US" sz="1400" baseline="0" dirty="0" err="1" smtClean="0"/>
                        <a:t>yr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</a:t>
                      </a:r>
                      <a:r>
                        <a:rPr lang="en-US" sz="1400" baseline="-25000" dirty="0" smtClean="0"/>
                        <a:t>i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Labor</a:t>
                      </a:r>
                      <a:r>
                        <a:rPr lang="en-US" sz="1400" baseline="0" dirty="0" smtClean="0"/>
                        <a:t> Efficiency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((1)(600)-(3)(20))/3=180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((1)(1000)-(3)(100))/5=140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((1)(200)-(3)(2))/2=97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118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846994"/>
            <a:ext cx="5755400" cy="456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7.4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Skus</a:t>
            </a:r>
            <a:r>
              <a:rPr lang="en-US" dirty="0" smtClean="0"/>
              <a:t> ranked by labor efficiency.</a:t>
            </a:r>
          </a:p>
          <a:p>
            <a:r>
              <a:rPr lang="en-US" dirty="0" smtClean="0"/>
              <a:t>Only about the top 100 </a:t>
            </a:r>
            <a:r>
              <a:rPr lang="en-US" dirty="0" err="1" smtClean="0"/>
              <a:t>skus</a:t>
            </a:r>
            <a:r>
              <a:rPr lang="en-US" dirty="0" smtClean="0"/>
              <a:t> would save labor if picked from the forward area.  </a:t>
            </a:r>
          </a:p>
          <a:p>
            <a:r>
              <a:rPr lang="en-US" dirty="0" smtClean="0"/>
              <a:t>The next 400 may or may not be picked from forward area, without much affect on labor cost either way.</a:t>
            </a:r>
          </a:p>
          <a:p>
            <a:r>
              <a:rPr lang="en-US" dirty="0" smtClean="0"/>
              <a:t>The bottom 100 </a:t>
            </a:r>
            <a:r>
              <a:rPr lang="en-US" dirty="0" err="1" smtClean="0"/>
              <a:t>skus</a:t>
            </a:r>
            <a:r>
              <a:rPr lang="en-US" dirty="0" smtClean="0"/>
              <a:t> would be uneconomical to pick from forward area.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724400" y="1752600"/>
            <a:ext cx="0" cy="99060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620000" y="1752600"/>
            <a:ext cx="0" cy="99060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87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 dirty="0" smtClean="0"/>
              <a:t>Picking Pieces-from-Carton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Most labor intensive activity in the warehouse</a:t>
            </a:r>
          </a:p>
          <a:p>
            <a:r>
              <a:rPr lang="en-US" dirty="0" smtClean="0"/>
              <a:t>More prevalent today as pressures for companies to reduce inventories and move toward 1-piece-flow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50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issues for Fast-Pick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Which </a:t>
            </a:r>
            <a:r>
              <a:rPr lang="en-US" dirty="0" err="1" smtClean="0"/>
              <a:t>skus</a:t>
            </a:r>
            <a:r>
              <a:rPr lang="en-US" dirty="0" smtClean="0"/>
              <a:t> to store in the fast-pick area?</a:t>
            </a:r>
          </a:p>
          <a:p>
            <a:r>
              <a:rPr lang="en-US" dirty="0" smtClean="0"/>
              <a:t>How much of each sku to store there?</a:t>
            </a:r>
          </a:p>
          <a:p>
            <a:r>
              <a:rPr lang="en-US" dirty="0" smtClean="0"/>
              <a:t>Methods</a:t>
            </a:r>
          </a:p>
          <a:p>
            <a:pPr lvl="1"/>
            <a:r>
              <a:rPr lang="en-US" dirty="0" smtClean="0"/>
              <a:t>Fluid model</a:t>
            </a:r>
          </a:p>
          <a:p>
            <a:pPr lvl="1"/>
            <a:r>
              <a:rPr lang="en-US" dirty="0" smtClean="0"/>
              <a:t>Slotting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21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619</TotalTime>
  <Words>541</Words>
  <Application>Microsoft Office PowerPoint</Application>
  <PresentationFormat>On-screen Show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Warehouse and Distribution Science</vt:lpstr>
      <vt:lpstr>Carton-Pick-From-Pallet Area</vt:lpstr>
      <vt:lpstr>Carton Picking from Pallet Rack</vt:lpstr>
      <vt:lpstr>Forward-Pick Areas</vt:lpstr>
      <vt:lpstr>Notation</vt:lpstr>
      <vt:lpstr>PowerPoint Presentation</vt:lpstr>
      <vt:lpstr>Figure 7.4</vt:lpstr>
      <vt:lpstr>Picking Pieces-from-Carton</vt:lpstr>
      <vt:lpstr>Basic issues for Fast-Pick Area</vt:lpstr>
      <vt:lpstr>Multiple Fast-Pick Areas</vt:lpstr>
      <vt:lpstr>Figure 8.8</vt:lpstr>
      <vt:lpstr>PowerPoint Presentation</vt:lpstr>
    </vt:vector>
  </TitlesOfParts>
  <Company>Southern Polytechnic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Warehouse and Distribution Science</dc:title>
  <dc:creator>Renee Butler</dc:creator>
  <cp:lastModifiedBy>Renee Butler</cp:lastModifiedBy>
  <cp:revision>44</cp:revision>
  <cp:lastPrinted>2011-03-23T18:07:36Z</cp:lastPrinted>
  <dcterms:created xsi:type="dcterms:W3CDTF">2011-03-23T15:46:13Z</dcterms:created>
  <dcterms:modified xsi:type="dcterms:W3CDTF">2011-09-06T18:26:35Z</dcterms:modified>
</cp:coreProperties>
</file>