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slides/slide23.xml" ContentType="application/vnd.openxmlformats-officedocument.presentationml.slide+xml"/>
  <Override PartName="/ppt/diagrams/quickStyle1.xml" ContentType="application/vnd.openxmlformats-officedocument.drawingml.diagramStyl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handoutMasterIdLst>
    <p:handoutMasterId r:id="rId30"/>
  </p:handoutMasterIdLst>
  <p:sldIdLst>
    <p:sldId id="256" r:id="rId2"/>
    <p:sldId id="258" r:id="rId3"/>
    <p:sldId id="257" r:id="rId4"/>
    <p:sldId id="259" r:id="rId5"/>
    <p:sldId id="260" r:id="rId6"/>
    <p:sldId id="262" r:id="rId7"/>
    <p:sldId id="271" r:id="rId8"/>
    <p:sldId id="272" r:id="rId9"/>
    <p:sldId id="270" r:id="rId10"/>
    <p:sldId id="263" r:id="rId11"/>
    <p:sldId id="265" r:id="rId12"/>
    <p:sldId id="264" r:id="rId13"/>
    <p:sldId id="273" r:id="rId14"/>
    <p:sldId id="274" r:id="rId15"/>
    <p:sldId id="275" r:id="rId16"/>
    <p:sldId id="266" r:id="rId17"/>
    <p:sldId id="276" r:id="rId18"/>
    <p:sldId id="277" r:id="rId19"/>
    <p:sldId id="278" r:id="rId20"/>
    <p:sldId id="269" r:id="rId21"/>
    <p:sldId id="267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9C7597-0C76-4999-AD2B-C9621102E346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31C4A7A-8E84-42A5-B7C9-5B513D687B07}">
      <dgm:prSet phldrT="[Text]"/>
      <dgm:spPr/>
      <dgm:t>
        <a:bodyPr/>
        <a:lstStyle/>
        <a:p>
          <a:r>
            <a:rPr lang="en-US" dirty="0" smtClean="0"/>
            <a:t>Receive</a:t>
          </a:r>
          <a:endParaRPr lang="en-US" dirty="0"/>
        </a:p>
      </dgm:t>
    </dgm:pt>
    <dgm:pt modelId="{9D2C37C7-242B-43B8-8F6B-94BC64E07505}" type="parTrans" cxnId="{657AFE47-2EA1-4533-8547-65787CCA287D}">
      <dgm:prSet/>
      <dgm:spPr/>
      <dgm:t>
        <a:bodyPr/>
        <a:lstStyle/>
        <a:p>
          <a:endParaRPr lang="en-US"/>
        </a:p>
      </dgm:t>
    </dgm:pt>
    <dgm:pt modelId="{60A7145D-7527-4989-B101-A7C5923A547D}" type="sibTrans" cxnId="{657AFE47-2EA1-4533-8547-65787CCA287D}">
      <dgm:prSet/>
      <dgm:spPr/>
      <dgm:t>
        <a:bodyPr/>
        <a:lstStyle/>
        <a:p>
          <a:endParaRPr lang="en-US"/>
        </a:p>
      </dgm:t>
    </dgm:pt>
    <dgm:pt modelId="{9822FA46-5D73-4B84-A787-993DB13AB581}">
      <dgm:prSet phldrT="[Text]" custT="1"/>
      <dgm:spPr/>
      <dgm:t>
        <a:bodyPr/>
        <a:lstStyle/>
        <a:p>
          <a:r>
            <a:rPr lang="en-US" sz="2800" dirty="0" smtClean="0"/>
            <a:t>10 % of operating cost</a:t>
          </a:r>
          <a:endParaRPr lang="en-US" sz="2800" dirty="0"/>
        </a:p>
      </dgm:t>
    </dgm:pt>
    <dgm:pt modelId="{9607C548-0AC0-4A21-A2B8-8A7B8B2CC624}" type="parTrans" cxnId="{8A5D26FF-0F3D-49F3-BE5A-1681865766BD}">
      <dgm:prSet/>
      <dgm:spPr/>
      <dgm:t>
        <a:bodyPr/>
        <a:lstStyle/>
        <a:p>
          <a:endParaRPr lang="en-US"/>
        </a:p>
      </dgm:t>
    </dgm:pt>
    <dgm:pt modelId="{35D3ED01-6FA7-4DD0-8E8D-FDED4D0CF2EE}" type="sibTrans" cxnId="{8A5D26FF-0F3D-49F3-BE5A-1681865766BD}">
      <dgm:prSet/>
      <dgm:spPr/>
      <dgm:t>
        <a:bodyPr/>
        <a:lstStyle/>
        <a:p>
          <a:endParaRPr lang="en-US"/>
        </a:p>
      </dgm:t>
    </dgm:pt>
    <dgm:pt modelId="{8F3117BA-FC20-4726-80AB-6C8794D071FF}">
      <dgm:prSet phldrT="[Text]"/>
      <dgm:spPr/>
      <dgm:t>
        <a:bodyPr/>
        <a:lstStyle/>
        <a:p>
          <a:r>
            <a:rPr lang="en-US" dirty="0" smtClean="0"/>
            <a:t>Pick</a:t>
          </a:r>
          <a:endParaRPr lang="en-US" dirty="0"/>
        </a:p>
      </dgm:t>
    </dgm:pt>
    <dgm:pt modelId="{D66C0CD0-453C-4502-8B03-05CEF8092CB6}" type="parTrans" cxnId="{8872D474-E3F1-472F-A492-019E3AE7E8B3}">
      <dgm:prSet/>
      <dgm:spPr/>
      <dgm:t>
        <a:bodyPr/>
        <a:lstStyle/>
        <a:p>
          <a:endParaRPr lang="en-US"/>
        </a:p>
      </dgm:t>
    </dgm:pt>
    <dgm:pt modelId="{73AEB9AB-7355-407B-ACFE-8604F3D0D146}" type="sibTrans" cxnId="{8872D474-E3F1-472F-A492-019E3AE7E8B3}">
      <dgm:prSet/>
      <dgm:spPr/>
      <dgm:t>
        <a:bodyPr/>
        <a:lstStyle/>
        <a:p>
          <a:endParaRPr lang="en-US"/>
        </a:p>
      </dgm:t>
    </dgm:pt>
    <dgm:pt modelId="{0A8B3F16-02E6-43F1-8AAE-A34FBAF3E24F}">
      <dgm:prSet phldrT="[Text]" custT="1"/>
      <dgm:spPr/>
      <dgm:t>
        <a:bodyPr/>
        <a:lstStyle/>
        <a:p>
          <a:r>
            <a:rPr lang="en-US" sz="2800" dirty="0" smtClean="0"/>
            <a:t>55% of operating cost</a:t>
          </a:r>
          <a:endParaRPr lang="en-US" sz="2800" dirty="0"/>
        </a:p>
      </dgm:t>
    </dgm:pt>
    <dgm:pt modelId="{65813B27-AACF-4949-8255-571092A2B7D7}" type="parTrans" cxnId="{16DA8CE4-FA51-494B-B9DF-D4FF001A9E9B}">
      <dgm:prSet/>
      <dgm:spPr/>
      <dgm:t>
        <a:bodyPr/>
        <a:lstStyle/>
        <a:p>
          <a:endParaRPr lang="en-US"/>
        </a:p>
      </dgm:t>
    </dgm:pt>
    <dgm:pt modelId="{36E7C59C-246B-4B26-A9B9-E8CAECE8C01B}" type="sibTrans" cxnId="{16DA8CE4-FA51-494B-B9DF-D4FF001A9E9B}">
      <dgm:prSet/>
      <dgm:spPr/>
      <dgm:t>
        <a:bodyPr/>
        <a:lstStyle/>
        <a:p>
          <a:endParaRPr lang="en-US"/>
        </a:p>
      </dgm:t>
    </dgm:pt>
    <dgm:pt modelId="{35ACCCFB-641D-4051-81E9-ACCC6CF99D5D}">
      <dgm:prSet phldrT="[Text]"/>
      <dgm:spPr/>
      <dgm:t>
        <a:bodyPr/>
        <a:lstStyle/>
        <a:p>
          <a:r>
            <a:rPr lang="en-US" dirty="0" smtClean="0"/>
            <a:t>Pack, Ship</a:t>
          </a:r>
          <a:endParaRPr lang="en-US" dirty="0"/>
        </a:p>
      </dgm:t>
    </dgm:pt>
    <dgm:pt modelId="{C67079BA-3FA4-4BA4-A1F7-B49CE769172D}" type="parTrans" cxnId="{588B8F5E-038A-4153-AA0D-54B36064C092}">
      <dgm:prSet/>
      <dgm:spPr/>
      <dgm:t>
        <a:bodyPr/>
        <a:lstStyle/>
        <a:p>
          <a:endParaRPr lang="en-US"/>
        </a:p>
      </dgm:t>
    </dgm:pt>
    <dgm:pt modelId="{BCFB5ECC-78E3-4C09-BDE7-5DD93CDDEA37}" type="sibTrans" cxnId="{588B8F5E-038A-4153-AA0D-54B36064C092}">
      <dgm:prSet/>
      <dgm:spPr/>
      <dgm:t>
        <a:bodyPr/>
        <a:lstStyle/>
        <a:p>
          <a:endParaRPr lang="en-US"/>
        </a:p>
      </dgm:t>
    </dgm:pt>
    <dgm:pt modelId="{61E9B7C2-4FFE-4D01-9039-E7E17D007E37}">
      <dgm:prSet phldrT="[Text]" custT="1"/>
      <dgm:spPr/>
      <dgm:t>
        <a:bodyPr/>
        <a:lstStyle/>
        <a:p>
          <a:r>
            <a:rPr lang="en-US" sz="2800" dirty="0" smtClean="0"/>
            <a:t>20% of operating cost</a:t>
          </a:r>
          <a:endParaRPr lang="en-US" sz="2800" dirty="0"/>
        </a:p>
      </dgm:t>
    </dgm:pt>
    <dgm:pt modelId="{0496BBAD-88A5-4DB0-8C7A-D87E8F4DA5E0}" type="parTrans" cxnId="{BF503BD3-CE13-462A-BD73-9BDF24B38874}">
      <dgm:prSet/>
      <dgm:spPr/>
      <dgm:t>
        <a:bodyPr/>
        <a:lstStyle/>
        <a:p>
          <a:endParaRPr lang="en-US"/>
        </a:p>
      </dgm:t>
    </dgm:pt>
    <dgm:pt modelId="{71368EFC-E869-4271-B3B4-8FFA7383F5F0}" type="sibTrans" cxnId="{BF503BD3-CE13-462A-BD73-9BDF24B38874}">
      <dgm:prSet/>
      <dgm:spPr/>
      <dgm:t>
        <a:bodyPr/>
        <a:lstStyle/>
        <a:p>
          <a:endParaRPr lang="en-US"/>
        </a:p>
      </dgm:t>
    </dgm:pt>
    <dgm:pt modelId="{AFC92181-02D1-4277-B8AF-D29CBA7B37F7}">
      <dgm:prSet/>
      <dgm:spPr/>
      <dgm:t>
        <a:bodyPr/>
        <a:lstStyle/>
        <a:p>
          <a:r>
            <a:rPr lang="en-US" dirty="0" smtClean="0"/>
            <a:t>Put-away</a:t>
          </a:r>
          <a:endParaRPr lang="en-US" dirty="0"/>
        </a:p>
      </dgm:t>
    </dgm:pt>
    <dgm:pt modelId="{70BA79FA-A234-474D-91B3-AC012A053CAF}" type="parTrans" cxnId="{0777CD17-3EC7-4D22-A485-D7F6C98E3F98}">
      <dgm:prSet/>
      <dgm:spPr/>
      <dgm:t>
        <a:bodyPr/>
        <a:lstStyle/>
        <a:p>
          <a:endParaRPr lang="en-US"/>
        </a:p>
      </dgm:t>
    </dgm:pt>
    <dgm:pt modelId="{24A0C342-CB33-4BD0-B06A-5A9978285639}" type="sibTrans" cxnId="{0777CD17-3EC7-4D22-A485-D7F6C98E3F98}">
      <dgm:prSet/>
      <dgm:spPr/>
      <dgm:t>
        <a:bodyPr/>
        <a:lstStyle/>
        <a:p>
          <a:endParaRPr lang="en-US"/>
        </a:p>
      </dgm:t>
    </dgm:pt>
    <dgm:pt modelId="{73699242-3A2E-4B02-8A0B-1DBD19AD07B6}">
      <dgm:prSet/>
      <dgm:spPr/>
      <dgm:t>
        <a:bodyPr/>
        <a:lstStyle/>
        <a:p>
          <a:r>
            <a:rPr lang="en-US" dirty="0" smtClean="0"/>
            <a:t>Store</a:t>
          </a:r>
          <a:endParaRPr lang="en-US" dirty="0"/>
        </a:p>
      </dgm:t>
    </dgm:pt>
    <dgm:pt modelId="{F8B044D3-88E2-44B7-8164-791B8C96F1E6}" type="parTrans" cxnId="{3518A5A2-3A62-45C4-ACA4-02AF9294752E}">
      <dgm:prSet/>
      <dgm:spPr/>
      <dgm:t>
        <a:bodyPr/>
        <a:lstStyle/>
        <a:p>
          <a:endParaRPr lang="en-US"/>
        </a:p>
      </dgm:t>
    </dgm:pt>
    <dgm:pt modelId="{2DFC952A-D04F-4A84-A7A1-E7312839C45D}" type="sibTrans" cxnId="{3518A5A2-3A62-45C4-ACA4-02AF9294752E}">
      <dgm:prSet/>
      <dgm:spPr/>
      <dgm:t>
        <a:bodyPr/>
        <a:lstStyle/>
        <a:p>
          <a:endParaRPr lang="en-US"/>
        </a:p>
      </dgm:t>
    </dgm:pt>
    <dgm:pt modelId="{C624E21B-2DCA-48C3-B145-C099A52B703E}">
      <dgm:prSet custT="1"/>
      <dgm:spPr/>
      <dgm:t>
        <a:bodyPr/>
        <a:lstStyle/>
        <a:p>
          <a:r>
            <a:rPr lang="en-US" sz="2800" dirty="0" smtClean="0"/>
            <a:t>15% of operating cost</a:t>
          </a:r>
          <a:endParaRPr lang="en-US" sz="2800" dirty="0"/>
        </a:p>
      </dgm:t>
    </dgm:pt>
    <dgm:pt modelId="{0310F09B-0B34-4233-A726-A4741774C53F}" type="parTrans" cxnId="{1A5DECC1-B00A-4A66-A4ED-3FBA988C219D}">
      <dgm:prSet/>
      <dgm:spPr/>
      <dgm:t>
        <a:bodyPr/>
        <a:lstStyle/>
        <a:p>
          <a:endParaRPr lang="en-US"/>
        </a:p>
      </dgm:t>
    </dgm:pt>
    <dgm:pt modelId="{1B276E61-1D94-4529-88AB-D550ACFA4E51}" type="sibTrans" cxnId="{1A5DECC1-B00A-4A66-A4ED-3FBA988C219D}">
      <dgm:prSet/>
      <dgm:spPr/>
      <dgm:t>
        <a:bodyPr/>
        <a:lstStyle/>
        <a:p>
          <a:endParaRPr lang="en-US"/>
        </a:p>
      </dgm:t>
    </dgm:pt>
    <dgm:pt modelId="{FAE73A53-F122-47DC-B874-FBB1A288EF71}">
      <dgm:prSet custT="1"/>
      <dgm:spPr/>
      <dgm:t>
        <a:bodyPr/>
        <a:lstStyle/>
        <a:p>
          <a:r>
            <a:rPr lang="en-US" sz="2800" dirty="0" smtClean="0"/>
            <a:t>Non-value added</a:t>
          </a:r>
          <a:endParaRPr lang="en-US" sz="2800" dirty="0"/>
        </a:p>
      </dgm:t>
    </dgm:pt>
    <dgm:pt modelId="{BE4ABB21-06AB-449C-BA18-A668F8BF7136}" type="parTrans" cxnId="{ACE177DB-4904-4138-A0EB-0AF860F1274E}">
      <dgm:prSet/>
      <dgm:spPr/>
      <dgm:t>
        <a:bodyPr/>
        <a:lstStyle/>
        <a:p>
          <a:endParaRPr lang="en-US"/>
        </a:p>
      </dgm:t>
    </dgm:pt>
    <dgm:pt modelId="{B2D97C16-519F-47BE-AC37-0BC422887473}" type="sibTrans" cxnId="{ACE177DB-4904-4138-A0EB-0AF860F1274E}">
      <dgm:prSet/>
      <dgm:spPr/>
      <dgm:t>
        <a:bodyPr/>
        <a:lstStyle/>
        <a:p>
          <a:endParaRPr lang="en-US"/>
        </a:p>
      </dgm:t>
    </dgm:pt>
    <dgm:pt modelId="{A31E433E-0407-40BA-83B1-A27B02433D4B}" type="pres">
      <dgm:prSet presAssocID="{2B9C7597-0C76-4999-AD2B-C9621102E34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1AD0B99-E0F8-4846-850E-A8BE69D4E1E3}" type="pres">
      <dgm:prSet presAssocID="{C31C4A7A-8E84-42A5-B7C9-5B513D687B07}" presName="composite" presStyleCnt="0"/>
      <dgm:spPr/>
    </dgm:pt>
    <dgm:pt modelId="{89154840-DA1D-4EAD-A4A6-8B9E25D76BF9}" type="pres">
      <dgm:prSet presAssocID="{C31C4A7A-8E84-42A5-B7C9-5B513D687B07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B0CA4E-8D5F-4576-B0C0-5502A1E92499}" type="pres">
      <dgm:prSet presAssocID="{C31C4A7A-8E84-42A5-B7C9-5B513D687B07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2C2C9-6C95-4CD4-88DF-FA34F7C194A8}" type="pres">
      <dgm:prSet presAssocID="{60A7145D-7527-4989-B101-A7C5923A547D}" presName="sp" presStyleCnt="0"/>
      <dgm:spPr/>
    </dgm:pt>
    <dgm:pt modelId="{B4D6FB9B-5C1B-4D45-83A7-F58CC9E3C7F9}" type="pres">
      <dgm:prSet presAssocID="{AFC92181-02D1-4277-B8AF-D29CBA7B37F7}" presName="composite" presStyleCnt="0"/>
      <dgm:spPr/>
    </dgm:pt>
    <dgm:pt modelId="{68ABA411-1468-4F28-B77B-C9EA1A658755}" type="pres">
      <dgm:prSet presAssocID="{AFC92181-02D1-4277-B8AF-D29CBA7B37F7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A5AEA5-6534-45FE-9D45-EC1B4317395B}" type="pres">
      <dgm:prSet presAssocID="{AFC92181-02D1-4277-B8AF-D29CBA7B37F7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9C573-F1E9-4E0D-9A51-D2752CCD107E}" type="pres">
      <dgm:prSet presAssocID="{24A0C342-CB33-4BD0-B06A-5A9978285639}" presName="sp" presStyleCnt="0"/>
      <dgm:spPr/>
    </dgm:pt>
    <dgm:pt modelId="{FB85A9F0-09ED-47C3-BCC2-9ECD2CF67EF3}" type="pres">
      <dgm:prSet presAssocID="{73699242-3A2E-4B02-8A0B-1DBD19AD07B6}" presName="composite" presStyleCnt="0"/>
      <dgm:spPr/>
    </dgm:pt>
    <dgm:pt modelId="{3FABCB1C-90F2-43D5-939A-65073DC5F18D}" type="pres">
      <dgm:prSet presAssocID="{73699242-3A2E-4B02-8A0B-1DBD19AD07B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D5880D-69DD-4507-B003-84032ECB8C81}" type="pres">
      <dgm:prSet presAssocID="{73699242-3A2E-4B02-8A0B-1DBD19AD07B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F24B0-8BED-40A2-A961-8CB8EB15B489}" type="pres">
      <dgm:prSet presAssocID="{2DFC952A-D04F-4A84-A7A1-E7312839C45D}" presName="sp" presStyleCnt="0"/>
      <dgm:spPr/>
    </dgm:pt>
    <dgm:pt modelId="{86D6B8E0-CC15-4702-9D92-1481BCF3ED37}" type="pres">
      <dgm:prSet presAssocID="{8F3117BA-FC20-4726-80AB-6C8794D071FF}" presName="composite" presStyleCnt="0"/>
      <dgm:spPr/>
    </dgm:pt>
    <dgm:pt modelId="{0123C098-95FD-4B0A-9704-446BCA24504B}" type="pres">
      <dgm:prSet presAssocID="{8F3117BA-FC20-4726-80AB-6C8794D071F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C65D5-DABB-45A7-AE5C-B3D259116CE6}" type="pres">
      <dgm:prSet presAssocID="{8F3117BA-FC20-4726-80AB-6C8794D071FF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30F73-40CE-4041-B5AA-139DB355D783}" type="pres">
      <dgm:prSet presAssocID="{73AEB9AB-7355-407B-ACFE-8604F3D0D146}" presName="sp" presStyleCnt="0"/>
      <dgm:spPr/>
    </dgm:pt>
    <dgm:pt modelId="{146D6AB2-326D-423A-B142-40E3DED93B62}" type="pres">
      <dgm:prSet presAssocID="{35ACCCFB-641D-4051-81E9-ACCC6CF99D5D}" presName="composite" presStyleCnt="0"/>
      <dgm:spPr/>
    </dgm:pt>
    <dgm:pt modelId="{8715B4E9-6393-4C94-963C-80C74913EAD7}" type="pres">
      <dgm:prSet presAssocID="{35ACCCFB-641D-4051-81E9-ACCC6CF99D5D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6693-28F9-4F06-BA99-655F8084AFC3}" type="pres">
      <dgm:prSet presAssocID="{35ACCCFB-641D-4051-81E9-ACCC6CF99D5D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DA8CE4-FA51-494B-B9DF-D4FF001A9E9B}" srcId="{8F3117BA-FC20-4726-80AB-6C8794D071FF}" destId="{0A8B3F16-02E6-43F1-8AAE-A34FBAF3E24F}" srcOrd="0" destOrd="0" parTransId="{65813B27-AACF-4949-8255-571092A2B7D7}" sibTransId="{36E7C59C-246B-4B26-A9B9-E8CAECE8C01B}"/>
    <dgm:cxn modelId="{3FDED4B1-493B-4FA7-83BB-8F6B2E66D3DF}" type="presOf" srcId="{FAE73A53-F122-47DC-B874-FBB1A288EF71}" destId="{DFD5880D-69DD-4507-B003-84032ECB8C81}" srcOrd="0" destOrd="0" presId="urn:microsoft.com/office/officeart/2005/8/layout/chevron2"/>
    <dgm:cxn modelId="{1758F852-13EF-4399-93BB-F2ED57C2D964}" type="presOf" srcId="{35ACCCFB-641D-4051-81E9-ACCC6CF99D5D}" destId="{8715B4E9-6393-4C94-963C-80C74913EAD7}" srcOrd="0" destOrd="0" presId="urn:microsoft.com/office/officeart/2005/8/layout/chevron2"/>
    <dgm:cxn modelId="{DD5460BD-DF38-46B6-81B7-B61A1D19BCB0}" type="presOf" srcId="{2B9C7597-0C76-4999-AD2B-C9621102E346}" destId="{A31E433E-0407-40BA-83B1-A27B02433D4B}" srcOrd="0" destOrd="0" presId="urn:microsoft.com/office/officeart/2005/8/layout/chevron2"/>
    <dgm:cxn modelId="{8A5D26FF-0F3D-49F3-BE5A-1681865766BD}" srcId="{C31C4A7A-8E84-42A5-B7C9-5B513D687B07}" destId="{9822FA46-5D73-4B84-A787-993DB13AB581}" srcOrd="0" destOrd="0" parTransId="{9607C548-0AC0-4A21-A2B8-8A7B8B2CC624}" sibTransId="{35D3ED01-6FA7-4DD0-8E8D-FDED4D0CF2EE}"/>
    <dgm:cxn modelId="{BF503BD3-CE13-462A-BD73-9BDF24B38874}" srcId="{35ACCCFB-641D-4051-81E9-ACCC6CF99D5D}" destId="{61E9B7C2-4FFE-4D01-9039-E7E17D007E37}" srcOrd="0" destOrd="0" parTransId="{0496BBAD-88A5-4DB0-8C7A-D87E8F4DA5E0}" sibTransId="{71368EFC-E869-4271-B3B4-8FFA7383F5F0}"/>
    <dgm:cxn modelId="{1A5DECC1-B00A-4A66-A4ED-3FBA988C219D}" srcId="{AFC92181-02D1-4277-B8AF-D29CBA7B37F7}" destId="{C624E21B-2DCA-48C3-B145-C099A52B703E}" srcOrd="0" destOrd="0" parTransId="{0310F09B-0B34-4233-A726-A4741774C53F}" sibTransId="{1B276E61-1D94-4529-88AB-D550ACFA4E51}"/>
    <dgm:cxn modelId="{ACE177DB-4904-4138-A0EB-0AF860F1274E}" srcId="{73699242-3A2E-4B02-8A0B-1DBD19AD07B6}" destId="{FAE73A53-F122-47DC-B874-FBB1A288EF71}" srcOrd="0" destOrd="0" parTransId="{BE4ABB21-06AB-449C-BA18-A668F8BF7136}" sibTransId="{B2D97C16-519F-47BE-AC37-0BC422887473}"/>
    <dgm:cxn modelId="{A050B0C5-C56F-439F-8229-0B85421ECA24}" type="presOf" srcId="{C31C4A7A-8E84-42A5-B7C9-5B513D687B07}" destId="{89154840-DA1D-4EAD-A4A6-8B9E25D76BF9}" srcOrd="0" destOrd="0" presId="urn:microsoft.com/office/officeart/2005/8/layout/chevron2"/>
    <dgm:cxn modelId="{0E040A70-91A9-4B83-A57F-248A3B6E24B3}" type="presOf" srcId="{AFC92181-02D1-4277-B8AF-D29CBA7B37F7}" destId="{68ABA411-1468-4F28-B77B-C9EA1A658755}" srcOrd="0" destOrd="0" presId="urn:microsoft.com/office/officeart/2005/8/layout/chevron2"/>
    <dgm:cxn modelId="{3518A5A2-3A62-45C4-ACA4-02AF9294752E}" srcId="{2B9C7597-0C76-4999-AD2B-C9621102E346}" destId="{73699242-3A2E-4B02-8A0B-1DBD19AD07B6}" srcOrd="2" destOrd="0" parTransId="{F8B044D3-88E2-44B7-8164-791B8C96F1E6}" sibTransId="{2DFC952A-D04F-4A84-A7A1-E7312839C45D}"/>
    <dgm:cxn modelId="{0F17B8E6-57A5-4971-8415-98CD0624B99F}" type="presOf" srcId="{8F3117BA-FC20-4726-80AB-6C8794D071FF}" destId="{0123C098-95FD-4B0A-9704-446BCA24504B}" srcOrd="0" destOrd="0" presId="urn:microsoft.com/office/officeart/2005/8/layout/chevron2"/>
    <dgm:cxn modelId="{D0980323-5B34-4ADF-85CB-7A00492B2D52}" type="presOf" srcId="{61E9B7C2-4FFE-4D01-9039-E7E17D007E37}" destId="{AE1A6693-28F9-4F06-BA99-655F8084AFC3}" srcOrd="0" destOrd="0" presId="urn:microsoft.com/office/officeart/2005/8/layout/chevron2"/>
    <dgm:cxn modelId="{588B8F5E-038A-4153-AA0D-54B36064C092}" srcId="{2B9C7597-0C76-4999-AD2B-C9621102E346}" destId="{35ACCCFB-641D-4051-81E9-ACCC6CF99D5D}" srcOrd="4" destOrd="0" parTransId="{C67079BA-3FA4-4BA4-A1F7-B49CE769172D}" sibTransId="{BCFB5ECC-78E3-4C09-BDE7-5DD93CDDEA37}"/>
    <dgm:cxn modelId="{0777CD17-3EC7-4D22-A485-D7F6C98E3F98}" srcId="{2B9C7597-0C76-4999-AD2B-C9621102E346}" destId="{AFC92181-02D1-4277-B8AF-D29CBA7B37F7}" srcOrd="1" destOrd="0" parTransId="{70BA79FA-A234-474D-91B3-AC012A053CAF}" sibTransId="{24A0C342-CB33-4BD0-B06A-5A9978285639}"/>
    <dgm:cxn modelId="{98031C57-1BE7-461D-85A0-AA2F8D9044E9}" type="presOf" srcId="{0A8B3F16-02E6-43F1-8AAE-A34FBAF3E24F}" destId="{E76C65D5-DABB-45A7-AE5C-B3D259116CE6}" srcOrd="0" destOrd="0" presId="urn:microsoft.com/office/officeart/2005/8/layout/chevron2"/>
    <dgm:cxn modelId="{FE4B0DB5-29D7-4FF8-A98D-9AB013C425F1}" type="presOf" srcId="{C624E21B-2DCA-48C3-B145-C099A52B703E}" destId="{F6A5AEA5-6534-45FE-9D45-EC1B4317395B}" srcOrd="0" destOrd="0" presId="urn:microsoft.com/office/officeart/2005/8/layout/chevron2"/>
    <dgm:cxn modelId="{657AFE47-2EA1-4533-8547-65787CCA287D}" srcId="{2B9C7597-0C76-4999-AD2B-C9621102E346}" destId="{C31C4A7A-8E84-42A5-B7C9-5B513D687B07}" srcOrd="0" destOrd="0" parTransId="{9D2C37C7-242B-43B8-8F6B-94BC64E07505}" sibTransId="{60A7145D-7527-4989-B101-A7C5923A547D}"/>
    <dgm:cxn modelId="{8872D474-E3F1-472F-A492-019E3AE7E8B3}" srcId="{2B9C7597-0C76-4999-AD2B-C9621102E346}" destId="{8F3117BA-FC20-4726-80AB-6C8794D071FF}" srcOrd="3" destOrd="0" parTransId="{D66C0CD0-453C-4502-8B03-05CEF8092CB6}" sibTransId="{73AEB9AB-7355-407B-ACFE-8604F3D0D146}"/>
    <dgm:cxn modelId="{407BABD5-C250-4155-8594-C00DC1469BC5}" type="presOf" srcId="{9822FA46-5D73-4B84-A787-993DB13AB581}" destId="{08B0CA4E-8D5F-4576-B0C0-5502A1E92499}" srcOrd="0" destOrd="0" presId="urn:microsoft.com/office/officeart/2005/8/layout/chevron2"/>
    <dgm:cxn modelId="{48C417D4-3804-4D0D-B99E-610CD3DD78F4}" type="presOf" srcId="{73699242-3A2E-4B02-8A0B-1DBD19AD07B6}" destId="{3FABCB1C-90F2-43D5-939A-65073DC5F18D}" srcOrd="0" destOrd="0" presId="urn:microsoft.com/office/officeart/2005/8/layout/chevron2"/>
    <dgm:cxn modelId="{5659383F-DD73-4899-A33A-CEAD8DE5BE0C}" type="presParOf" srcId="{A31E433E-0407-40BA-83B1-A27B02433D4B}" destId="{A1AD0B99-E0F8-4846-850E-A8BE69D4E1E3}" srcOrd="0" destOrd="0" presId="urn:microsoft.com/office/officeart/2005/8/layout/chevron2"/>
    <dgm:cxn modelId="{0AAA8835-9A8E-4800-868A-ED64BE2FB0E2}" type="presParOf" srcId="{A1AD0B99-E0F8-4846-850E-A8BE69D4E1E3}" destId="{89154840-DA1D-4EAD-A4A6-8B9E25D76BF9}" srcOrd="0" destOrd="0" presId="urn:microsoft.com/office/officeart/2005/8/layout/chevron2"/>
    <dgm:cxn modelId="{04000033-B885-4EAA-916D-3D9C520CA4FD}" type="presParOf" srcId="{A1AD0B99-E0F8-4846-850E-A8BE69D4E1E3}" destId="{08B0CA4E-8D5F-4576-B0C0-5502A1E92499}" srcOrd="1" destOrd="0" presId="urn:microsoft.com/office/officeart/2005/8/layout/chevron2"/>
    <dgm:cxn modelId="{2C73097B-2532-41C3-8729-A09F5105689E}" type="presParOf" srcId="{A31E433E-0407-40BA-83B1-A27B02433D4B}" destId="{1452C2C9-6C95-4CD4-88DF-FA34F7C194A8}" srcOrd="1" destOrd="0" presId="urn:microsoft.com/office/officeart/2005/8/layout/chevron2"/>
    <dgm:cxn modelId="{CA5D578A-2D3E-426A-B0CA-4D03F358ADC6}" type="presParOf" srcId="{A31E433E-0407-40BA-83B1-A27B02433D4B}" destId="{B4D6FB9B-5C1B-4D45-83A7-F58CC9E3C7F9}" srcOrd="2" destOrd="0" presId="urn:microsoft.com/office/officeart/2005/8/layout/chevron2"/>
    <dgm:cxn modelId="{CB10DD4A-9575-4BB7-938F-EC8441F42A21}" type="presParOf" srcId="{B4D6FB9B-5C1B-4D45-83A7-F58CC9E3C7F9}" destId="{68ABA411-1468-4F28-B77B-C9EA1A658755}" srcOrd="0" destOrd="0" presId="urn:microsoft.com/office/officeart/2005/8/layout/chevron2"/>
    <dgm:cxn modelId="{210BB01C-49D9-4056-93A0-BE25305659A9}" type="presParOf" srcId="{B4D6FB9B-5C1B-4D45-83A7-F58CC9E3C7F9}" destId="{F6A5AEA5-6534-45FE-9D45-EC1B4317395B}" srcOrd="1" destOrd="0" presId="urn:microsoft.com/office/officeart/2005/8/layout/chevron2"/>
    <dgm:cxn modelId="{5DDE699A-5B77-49F6-9017-0AF32978B814}" type="presParOf" srcId="{A31E433E-0407-40BA-83B1-A27B02433D4B}" destId="{70E9C573-F1E9-4E0D-9A51-D2752CCD107E}" srcOrd="3" destOrd="0" presId="urn:microsoft.com/office/officeart/2005/8/layout/chevron2"/>
    <dgm:cxn modelId="{C40CB25C-C9AD-4127-A155-5FC6169BDB57}" type="presParOf" srcId="{A31E433E-0407-40BA-83B1-A27B02433D4B}" destId="{FB85A9F0-09ED-47C3-BCC2-9ECD2CF67EF3}" srcOrd="4" destOrd="0" presId="urn:microsoft.com/office/officeart/2005/8/layout/chevron2"/>
    <dgm:cxn modelId="{9859B0D8-36EF-4E18-AF1E-4EEECE12B4E3}" type="presParOf" srcId="{FB85A9F0-09ED-47C3-BCC2-9ECD2CF67EF3}" destId="{3FABCB1C-90F2-43D5-939A-65073DC5F18D}" srcOrd="0" destOrd="0" presId="urn:microsoft.com/office/officeart/2005/8/layout/chevron2"/>
    <dgm:cxn modelId="{E6388B9B-A8E3-4D26-A038-9BE585E6ED02}" type="presParOf" srcId="{FB85A9F0-09ED-47C3-BCC2-9ECD2CF67EF3}" destId="{DFD5880D-69DD-4507-B003-84032ECB8C81}" srcOrd="1" destOrd="0" presId="urn:microsoft.com/office/officeart/2005/8/layout/chevron2"/>
    <dgm:cxn modelId="{4C0753C1-3B2A-4EA9-B47C-5A2636B58C75}" type="presParOf" srcId="{A31E433E-0407-40BA-83B1-A27B02433D4B}" destId="{195F24B0-8BED-40A2-A961-8CB8EB15B489}" srcOrd="5" destOrd="0" presId="urn:microsoft.com/office/officeart/2005/8/layout/chevron2"/>
    <dgm:cxn modelId="{0711560F-A35E-497B-B421-B86FD2A28519}" type="presParOf" srcId="{A31E433E-0407-40BA-83B1-A27B02433D4B}" destId="{86D6B8E0-CC15-4702-9D92-1481BCF3ED37}" srcOrd="6" destOrd="0" presId="urn:microsoft.com/office/officeart/2005/8/layout/chevron2"/>
    <dgm:cxn modelId="{977D637D-ABF2-4CC5-9D24-2E92E89CCB56}" type="presParOf" srcId="{86D6B8E0-CC15-4702-9D92-1481BCF3ED37}" destId="{0123C098-95FD-4B0A-9704-446BCA24504B}" srcOrd="0" destOrd="0" presId="urn:microsoft.com/office/officeart/2005/8/layout/chevron2"/>
    <dgm:cxn modelId="{A6597AC1-62C1-4BF9-B59C-A78F2127B35B}" type="presParOf" srcId="{86D6B8E0-CC15-4702-9D92-1481BCF3ED37}" destId="{E76C65D5-DABB-45A7-AE5C-B3D259116CE6}" srcOrd="1" destOrd="0" presId="urn:microsoft.com/office/officeart/2005/8/layout/chevron2"/>
    <dgm:cxn modelId="{3CC4D8E2-3F6E-4E81-AF95-26B55E07CD58}" type="presParOf" srcId="{A31E433E-0407-40BA-83B1-A27B02433D4B}" destId="{82630F73-40CE-4041-B5AA-139DB355D783}" srcOrd="7" destOrd="0" presId="urn:microsoft.com/office/officeart/2005/8/layout/chevron2"/>
    <dgm:cxn modelId="{FD99297E-3BB6-450E-A385-EDE5FC7C7F04}" type="presParOf" srcId="{A31E433E-0407-40BA-83B1-A27B02433D4B}" destId="{146D6AB2-326D-423A-B142-40E3DED93B62}" srcOrd="8" destOrd="0" presId="urn:microsoft.com/office/officeart/2005/8/layout/chevron2"/>
    <dgm:cxn modelId="{D96D757D-42D3-4C9B-8226-079E9085DF42}" type="presParOf" srcId="{146D6AB2-326D-423A-B142-40E3DED93B62}" destId="{8715B4E9-6393-4C94-963C-80C74913EAD7}" srcOrd="0" destOrd="0" presId="urn:microsoft.com/office/officeart/2005/8/layout/chevron2"/>
    <dgm:cxn modelId="{F95A8AE3-EA9A-49FE-BD66-DBB17D23E369}" type="presParOf" srcId="{146D6AB2-326D-423A-B142-40E3DED93B62}" destId="{AE1A6693-28F9-4F06-BA99-655F8084AF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154840-DA1D-4EAD-A4A6-8B9E25D76BF9}">
      <dsp:nvSpPr>
        <dsp:cNvPr id="0" name=""/>
        <dsp:cNvSpPr/>
      </dsp:nvSpPr>
      <dsp:spPr>
        <a:xfrm rot="5400000">
          <a:off x="-176135" y="178176"/>
          <a:ext cx="1174235" cy="82196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Receive</a:t>
          </a:r>
          <a:endParaRPr lang="en-US" sz="1300" kern="1200" dirty="0"/>
        </a:p>
      </dsp:txBody>
      <dsp:txXfrm rot="5400000">
        <a:off x="-176135" y="178176"/>
        <a:ext cx="1174235" cy="821964"/>
      </dsp:txXfrm>
    </dsp:sp>
    <dsp:sp modelId="{08B0CA4E-8D5F-4576-B0C0-5502A1E92499}">
      <dsp:nvSpPr>
        <dsp:cNvPr id="0" name=""/>
        <dsp:cNvSpPr/>
      </dsp:nvSpPr>
      <dsp:spPr>
        <a:xfrm rot="5400000">
          <a:off x="2848755" y="-2024750"/>
          <a:ext cx="763252" cy="48168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10 % of operating cost</a:t>
          </a:r>
          <a:endParaRPr lang="en-US" sz="2800" kern="1200" dirty="0"/>
        </a:p>
      </dsp:txBody>
      <dsp:txXfrm rot="5400000">
        <a:off x="2848755" y="-2024750"/>
        <a:ext cx="763252" cy="4816835"/>
      </dsp:txXfrm>
    </dsp:sp>
    <dsp:sp modelId="{68ABA411-1468-4F28-B77B-C9EA1A658755}">
      <dsp:nvSpPr>
        <dsp:cNvPr id="0" name=""/>
        <dsp:cNvSpPr/>
      </dsp:nvSpPr>
      <dsp:spPr>
        <a:xfrm rot="5400000">
          <a:off x="-176135" y="1236146"/>
          <a:ext cx="1174235" cy="821964"/>
        </a:xfrm>
        <a:prstGeom prst="chevron">
          <a:avLst/>
        </a:prstGeom>
        <a:solidFill>
          <a:schemeClr val="accent5">
            <a:hueOff val="-1255142"/>
            <a:satOff val="10273"/>
            <a:lumOff val="-1666"/>
            <a:alphaOff val="0"/>
          </a:schemeClr>
        </a:solidFill>
        <a:ln w="11429" cap="flat" cmpd="sng" algn="ctr">
          <a:solidFill>
            <a:schemeClr val="accent5">
              <a:hueOff val="-1255142"/>
              <a:satOff val="10273"/>
              <a:lumOff val="-1666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Put-away</a:t>
          </a:r>
          <a:endParaRPr lang="en-US" sz="1300" kern="1200" dirty="0"/>
        </a:p>
      </dsp:txBody>
      <dsp:txXfrm rot="5400000">
        <a:off x="-176135" y="1236146"/>
        <a:ext cx="1174235" cy="821964"/>
      </dsp:txXfrm>
    </dsp:sp>
    <dsp:sp modelId="{F6A5AEA5-6534-45FE-9D45-EC1B4317395B}">
      <dsp:nvSpPr>
        <dsp:cNvPr id="0" name=""/>
        <dsp:cNvSpPr/>
      </dsp:nvSpPr>
      <dsp:spPr>
        <a:xfrm rot="5400000">
          <a:off x="2848755" y="-966779"/>
          <a:ext cx="763252" cy="48168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hueOff val="-1255142"/>
              <a:satOff val="10273"/>
              <a:lumOff val="-1666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15% of operating cost</a:t>
          </a:r>
          <a:endParaRPr lang="en-US" sz="2800" kern="1200" dirty="0"/>
        </a:p>
      </dsp:txBody>
      <dsp:txXfrm rot="5400000">
        <a:off x="2848755" y="-966779"/>
        <a:ext cx="763252" cy="4816835"/>
      </dsp:txXfrm>
    </dsp:sp>
    <dsp:sp modelId="{3FABCB1C-90F2-43D5-939A-65073DC5F18D}">
      <dsp:nvSpPr>
        <dsp:cNvPr id="0" name=""/>
        <dsp:cNvSpPr/>
      </dsp:nvSpPr>
      <dsp:spPr>
        <a:xfrm rot="5400000">
          <a:off x="-176135" y="2294117"/>
          <a:ext cx="1174235" cy="821964"/>
        </a:xfrm>
        <a:prstGeom prst="chevron">
          <a:avLst/>
        </a:prstGeom>
        <a:solidFill>
          <a:schemeClr val="accent5">
            <a:hueOff val="-2510283"/>
            <a:satOff val="20547"/>
            <a:lumOff val="-3333"/>
            <a:alphaOff val="0"/>
          </a:schemeClr>
        </a:solidFill>
        <a:ln w="11429" cap="flat" cmpd="sng" algn="ctr">
          <a:solidFill>
            <a:schemeClr val="accent5">
              <a:hueOff val="-2510283"/>
              <a:satOff val="20547"/>
              <a:lumOff val="-3333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Store</a:t>
          </a:r>
          <a:endParaRPr lang="en-US" sz="1300" kern="1200" dirty="0"/>
        </a:p>
      </dsp:txBody>
      <dsp:txXfrm rot="5400000">
        <a:off x="-176135" y="2294117"/>
        <a:ext cx="1174235" cy="821964"/>
      </dsp:txXfrm>
    </dsp:sp>
    <dsp:sp modelId="{DFD5880D-69DD-4507-B003-84032ECB8C81}">
      <dsp:nvSpPr>
        <dsp:cNvPr id="0" name=""/>
        <dsp:cNvSpPr/>
      </dsp:nvSpPr>
      <dsp:spPr>
        <a:xfrm rot="5400000">
          <a:off x="2848755" y="91191"/>
          <a:ext cx="763252" cy="48168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hueOff val="-2510283"/>
              <a:satOff val="20547"/>
              <a:lumOff val="-3333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Non-value added</a:t>
          </a:r>
          <a:endParaRPr lang="en-US" sz="2800" kern="1200" dirty="0"/>
        </a:p>
      </dsp:txBody>
      <dsp:txXfrm rot="5400000">
        <a:off x="2848755" y="91191"/>
        <a:ext cx="763252" cy="4816835"/>
      </dsp:txXfrm>
    </dsp:sp>
    <dsp:sp modelId="{0123C098-95FD-4B0A-9704-446BCA24504B}">
      <dsp:nvSpPr>
        <dsp:cNvPr id="0" name=""/>
        <dsp:cNvSpPr/>
      </dsp:nvSpPr>
      <dsp:spPr>
        <a:xfrm rot="5400000">
          <a:off x="-176135" y="3352088"/>
          <a:ext cx="1174235" cy="821964"/>
        </a:xfrm>
        <a:prstGeom prst="chevron">
          <a:avLst/>
        </a:prstGeom>
        <a:solidFill>
          <a:schemeClr val="accent5">
            <a:hueOff val="-3765425"/>
            <a:satOff val="30820"/>
            <a:lumOff val="-4999"/>
            <a:alphaOff val="0"/>
          </a:schemeClr>
        </a:solidFill>
        <a:ln w="11429" cap="flat" cmpd="sng" algn="ctr">
          <a:solidFill>
            <a:schemeClr val="accent5">
              <a:hueOff val="-3765425"/>
              <a:satOff val="30820"/>
              <a:lumOff val="-4999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Pick</a:t>
          </a:r>
          <a:endParaRPr lang="en-US" sz="1300" kern="1200" dirty="0"/>
        </a:p>
      </dsp:txBody>
      <dsp:txXfrm rot="5400000">
        <a:off x="-176135" y="3352088"/>
        <a:ext cx="1174235" cy="821964"/>
      </dsp:txXfrm>
    </dsp:sp>
    <dsp:sp modelId="{E76C65D5-DABB-45A7-AE5C-B3D259116CE6}">
      <dsp:nvSpPr>
        <dsp:cNvPr id="0" name=""/>
        <dsp:cNvSpPr/>
      </dsp:nvSpPr>
      <dsp:spPr>
        <a:xfrm rot="5400000">
          <a:off x="2848755" y="1149161"/>
          <a:ext cx="763252" cy="48168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hueOff val="-3765425"/>
              <a:satOff val="30820"/>
              <a:lumOff val="-4999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55% of operating cost</a:t>
          </a:r>
          <a:endParaRPr lang="en-US" sz="2800" kern="1200" dirty="0"/>
        </a:p>
      </dsp:txBody>
      <dsp:txXfrm rot="5400000">
        <a:off x="2848755" y="1149161"/>
        <a:ext cx="763252" cy="4816835"/>
      </dsp:txXfrm>
    </dsp:sp>
    <dsp:sp modelId="{8715B4E9-6393-4C94-963C-80C74913EAD7}">
      <dsp:nvSpPr>
        <dsp:cNvPr id="0" name=""/>
        <dsp:cNvSpPr/>
      </dsp:nvSpPr>
      <dsp:spPr>
        <a:xfrm rot="5400000">
          <a:off x="-176135" y="4410059"/>
          <a:ext cx="1174235" cy="821964"/>
        </a:xfrm>
        <a:prstGeom prst="chevron">
          <a:avLst/>
        </a:prstGeom>
        <a:solidFill>
          <a:schemeClr val="accent5">
            <a:hueOff val="-5020566"/>
            <a:satOff val="41093"/>
            <a:lumOff val="-6666"/>
            <a:alphaOff val="0"/>
          </a:schemeClr>
        </a:solidFill>
        <a:ln w="11429" cap="flat" cmpd="sng" algn="ctr">
          <a:solidFill>
            <a:schemeClr val="accent5">
              <a:hueOff val="-5020566"/>
              <a:satOff val="41093"/>
              <a:lumOff val="-6666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Pack, Ship</a:t>
          </a:r>
          <a:endParaRPr lang="en-US" sz="1300" kern="1200" dirty="0"/>
        </a:p>
      </dsp:txBody>
      <dsp:txXfrm rot="5400000">
        <a:off x="-176135" y="4410059"/>
        <a:ext cx="1174235" cy="821964"/>
      </dsp:txXfrm>
    </dsp:sp>
    <dsp:sp modelId="{AE1A6693-28F9-4F06-BA99-655F8084AFC3}">
      <dsp:nvSpPr>
        <dsp:cNvPr id="0" name=""/>
        <dsp:cNvSpPr/>
      </dsp:nvSpPr>
      <dsp:spPr>
        <a:xfrm rot="5400000">
          <a:off x="2848755" y="2207132"/>
          <a:ext cx="763252" cy="48168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5">
              <a:hueOff val="-5020566"/>
              <a:satOff val="41093"/>
              <a:lumOff val="-6666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20% of operating cost</a:t>
          </a:r>
          <a:endParaRPr lang="en-US" sz="2800" kern="1200" dirty="0"/>
        </a:p>
      </dsp:txBody>
      <dsp:txXfrm rot="5400000">
        <a:off x="2848755" y="2207132"/>
        <a:ext cx="763252" cy="4816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EDE43-3C11-4D61-B890-7978119EB59F}" type="datetimeFigureOut">
              <a:rPr lang="en-US" smtClean="0"/>
              <a:pPr/>
              <a:t>9/6/11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A1DB1-59AC-4DB8-8B91-26345F1AAD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538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9/6/11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9/6/11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warehouse-science.com/?b6a9d0d0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Chapters 1 – 3</a:t>
            </a:r>
          </a:p>
          <a:p>
            <a:r>
              <a:rPr lang="en-US" dirty="0" smtClean="0"/>
              <a:t>Warehouse operations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Warehouse and Distribution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24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066800"/>
            <a:ext cx="5546527" cy="511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088385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1" y="1676400"/>
            <a:ext cx="5660635" cy="347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Popularity </a:t>
            </a:r>
            <a:r>
              <a:rPr lang="en-US" dirty="0" err="1" smtClean="0"/>
              <a:t>vs</a:t>
            </a:r>
            <a:r>
              <a:rPr lang="en-US" dirty="0" smtClean="0"/>
              <a:t> Volume (flow)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Popularity (number of times requested or picks) is NOT highly correlated with physical volume (flow) of a sku.</a:t>
            </a:r>
          </a:p>
          <a:p>
            <a:r>
              <a:rPr lang="en-US" dirty="0" smtClean="0"/>
              <a:t>Makes warehouse design difficult because it is hard to design processed that work well with </a:t>
            </a:r>
            <a:r>
              <a:rPr lang="en-US" dirty="0" err="1" smtClean="0"/>
              <a:t>skus</a:t>
            </a:r>
            <a:r>
              <a:rPr lang="en-US" dirty="0" smtClean="0"/>
              <a:t> that me be any combination of popular/unpopular </a:t>
            </a:r>
            <a:r>
              <a:rPr lang="en-US" dirty="0" err="1" smtClean="0"/>
              <a:t>nad</a:t>
            </a:r>
            <a:r>
              <a:rPr lang="en-US" dirty="0" smtClean="0"/>
              <a:t> low-volume/high-volume.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05195" y="5151120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2.3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198300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1877" y="1647093"/>
            <a:ext cx="5533779" cy="347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popular 20% of SKUs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This plot is the same </a:t>
            </a:r>
            <a:r>
              <a:rPr lang="en-US" dirty="0" err="1" smtClean="0"/>
              <a:t>skus</a:t>
            </a:r>
            <a:r>
              <a:rPr lang="en-US" dirty="0" smtClean="0"/>
              <a:t> ranked from most popular to least.</a:t>
            </a:r>
          </a:p>
          <a:p>
            <a:r>
              <a:rPr lang="en-US" dirty="0" smtClean="0"/>
              <a:t>This is a typical plot that shows that a small fraction of the </a:t>
            </a:r>
            <a:r>
              <a:rPr lang="en-US" dirty="0" err="1" smtClean="0"/>
              <a:t>skus</a:t>
            </a:r>
            <a:r>
              <a:rPr lang="en-US" dirty="0" smtClean="0"/>
              <a:t> account for most of the activity. (80%/20% rule)</a:t>
            </a:r>
          </a:p>
          <a:p>
            <a:r>
              <a:rPr lang="en-US" dirty="0" smtClean="0"/>
              <a:t>It is easy to design processes for popular </a:t>
            </a:r>
            <a:r>
              <a:rPr lang="en-US" dirty="0" err="1" smtClean="0"/>
              <a:t>skus</a:t>
            </a:r>
            <a:r>
              <a:rPr lang="en-US" dirty="0" smtClean="0"/>
              <a:t> because they are fairly predictable.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517278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2.4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609789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1877" y="1647093"/>
            <a:ext cx="5533779" cy="347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remaining 80% of the SKUs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err="1" smtClean="0"/>
              <a:t>Conisder</a:t>
            </a:r>
            <a:r>
              <a:rPr lang="en-US" dirty="0" smtClean="0"/>
              <a:t> the </a:t>
            </a:r>
            <a:r>
              <a:rPr lang="en-US" dirty="0" err="1" smtClean="0"/>
              <a:t>skus</a:t>
            </a:r>
            <a:r>
              <a:rPr lang="en-US" dirty="0" smtClean="0"/>
              <a:t> in the “long-tail” of the curve, the 80% that are requested infrequently.</a:t>
            </a:r>
          </a:p>
          <a:p>
            <a:r>
              <a:rPr lang="en-US" dirty="0" smtClean="0"/>
              <a:t>Impossible to know which of those </a:t>
            </a:r>
            <a:r>
              <a:rPr lang="en-US" dirty="0" err="1" smtClean="0"/>
              <a:t>skus</a:t>
            </a:r>
            <a:r>
              <a:rPr lang="en-US" dirty="0" smtClean="0"/>
              <a:t> will be requested tomorrow.</a:t>
            </a:r>
          </a:p>
          <a:p>
            <a:r>
              <a:rPr lang="en-US" dirty="0" smtClean="0"/>
              <a:t>They occupy most of the space of the warehouse.</a:t>
            </a:r>
          </a:p>
          <a:p>
            <a:r>
              <a:rPr lang="en-US" dirty="0" smtClean="0"/>
              <a:t>Have high safety stock.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517278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2.4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506598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“Two Warehouses” in One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Essentially you have 2 warehouses:</a:t>
            </a:r>
          </a:p>
          <a:p>
            <a:r>
              <a:rPr lang="en-US" dirty="0" smtClean="0"/>
              <a:t>The first “warehouse” </a:t>
            </a:r>
          </a:p>
          <a:p>
            <a:pPr lvl="1"/>
            <a:r>
              <a:rPr lang="en-US" dirty="0" smtClean="0"/>
              <a:t>Organized around a small set of predictably popular </a:t>
            </a:r>
            <a:r>
              <a:rPr lang="en-US" dirty="0" err="1" smtClean="0"/>
              <a:t>skus</a:t>
            </a:r>
            <a:endParaRPr lang="en-US" dirty="0"/>
          </a:p>
          <a:p>
            <a:pPr lvl="1"/>
            <a:r>
              <a:rPr lang="en-US" dirty="0" smtClean="0"/>
              <a:t>Easy to plan for</a:t>
            </a:r>
          </a:p>
          <a:p>
            <a:pPr lvl="1"/>
            <a:r>
              <a:rPr lang="en-US" dirty="0" smtClean="0"/>
              <a:t>Challenge is to manage flow efficiently</a:t>
            </a:r>
          </a:p>
          <a:p>
            <a:pPr lvl="1"/>
            <a:r>
              <a:rPr lang="en-US" dirty="0" smtClean="0"/>
              <a:t>Labor intensive</a:t>
            </a:r>
          </a:p>
          <a:p>
            <a:r>
              <a:rPr lang="en-US" dirty="0" smtClean="0"/>
              <a:t>The second “warehouse”</a:t>
            </a:r>
          </a:p>
          <a:p>
            <a:pPr lvl="1"/>
            <a:r>
              <a:rPr lang="en-US" dirty="0" smtClean="0"/>
              <a:t>Predictable in “aggregate” only</a:t>
            </a:r>
          </a:p>
          <a:p>
            <a:pPr lvl="1"/>
            <a:r>
              <a:rPr lang="en-US" dirty="0" smtClean="0"/>
              <a:t>Harder to plan for</a:t>
            </a:r>
          </a:p>
          <a:p>
            <a:pPr lvl="1"/>
            <a:r>
              <a:rPr lang="en-US" dirty="0" smtClean="0"/>
              <a:t>Space intensive</a:t>
            </a:r>
          </a:p>
          <a:p>
            <a:pPr lvl="1"/>
            <a:r>
              <a:rPr lang="en-US" dirty="0" smtClean="0"/>
              <a:t>Challenge to hedge space and labor tradeoff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832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Dedicated Storage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location is reserved for an assigned product</a:t>
            </a:r>
          </a:p>
          <a:p>
            <a:r>
              <a:rPr lang="en-US" dirty="0" smtClean="0"/>
              <a:t>Simple to implement</a:t>
            </a:r>
          </a:p>
          <a:p>
            <a:r>
              <a:rPr lang="en-US" dirty="0" smtClean="0"/>
              <a:t>Store more popular items in more convenient locations</a:t>
            </a:r>
          </a:p>
          <a:p>
            <a:r>
              <a:rPr lang="en-US" dirty="0" smtClean="0"/>
              <a:t>Workers “learn” the layout making picking more efficient</a:t>
            </a:r>
          </a:p>
          <a:p>
            <a:r>
              <a:rPr lang="en-US" dirty="0" smtClean="0"/>
              <a:t>Does not use space efficiently – on average half full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185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28800"/>
            <a:ext cx="5621778" cy="347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Idealized representation of how inventory level at a location changes over time</a:t>
            </a:r>
          </a:p>
          <a:p>
            <a:r>
              <a:rPr lang="en-US" dirty="0" smtClean="0"/>
              <a:t>Average inventory level over time 50%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81599" y="5306451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2.5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509830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Storage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Assign a product to more than 1 location, when a location is empty it is available for reassignment</a:t>
            </a:r>
          </a:p>
          <a:p>
            <a:r>
              <a:rPr lang="en-US" dirty="0" smtClean="0"/>
              <a:t>More locations, less product in each location, so space is recycled sooner</a:t>
            </a:r>
          </a:p>
          <a:p>
            <a:r>
              <a:rPr lang="en-US" dirty="0" smtClean="0"/>
              <a:t>Better utilization of space than dedicated storage</a:t>
            </a:r>
          </a:p>
          <a:p>
            <a:r>
              <a:rPr lang="en-US" dirty="0" smtClean="0"/>
              <a:t>Need Warehouse Management System (WMS) to direct workers</a:t>
            </a:r>
          </a:p>
          <a:p>
            <a:r>
              <a:rPr lang="en-US" dirty="0" smtClean="0"/>
              <a:t>More time consuming to put away</a:t>
            </a:r>
          </a:p>
          <a:p>
            <a:r>
              <a:rPr lang="en-US" dirty="0" smtClean="0"/>
              <a:t>Requires worker discipline to pick where directed not where most convenient</a:t>
            </a:r>
          </a:p>
          <a:p>
            <a:r>
              <a:rPr lang="en-US" dirty="0" smtClean="0"/>
              <a:t>May have more discrepancies between book and physical inventory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145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Theorem 2.1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a sku is stored in k locations of equal size the average space utilization is k/(k + 1).</a:t>
            </a:r>
          </a:p>
          <a:p>
            <a:r>
              <a:rPr lang="en-US" dirty="0" smtClean="0"/>
              <a:t>Moving from 1 location to 2 locations, improves utilization from 50% to 66%</a:t>
            </a:r>
          </a:p>
          <a:p>
            <a:r>
              <a:rPr lang="en-US" dirty="0" smtClean="0"/>
              <a:t>Increasing the number of locations increases utilization, but the improvement diminishes as k increases.</a:t>
            </a:r>
          </a:p>
          <a:p>
            <a:r>
              <a:rPr lang="en-US" dirty="0" smtClean="0"/>
              <a:t>Increasing the number of locations also increases the management required.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470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In </a:t>
            </a:r>
            <a:r>
              <a:rPr lang="en-US" dirty="0"/>
              <a:t>P</a:t>
            </a:r>
            <a:r>
              <a:rPr lang="en-US" dirty="0" smtClean="0"/>
              <a:t>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Typically the actual space utilization for shared storage is slightly less than the value from Theorem 2.1</a:t>
            </a:r>
          </a:p>
          <a:p>
            <a:r>
              <a:rPr lang="en-US" dirty="0" smtClean="0"/>
              <a:t>Shared storage is more often used for bulk storage areas (i.e. pallets) </a:t>
            </a:r>
          </a:p>
          <a:p>
            <a:r>
              <a:rPr lang="en-US" dirty="0"/>
              <a:t>D</a:t>
            </a:r>
            <a:r>
              <a:rPr lang="en-US" dirty="0" smtClean="0"/>
              <a:t>edicated storage for the most active pick area, where the area is smaller and labor benefits matter most.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045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a Warehouse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Warehouses are points in the supply chain where product pauses and is touched.</a:t>
            </a:r>
          </a:p>
          <a:p>
            <a:r>
              <a:rPr lang="en-US" dirty="0" smtClean="0"/>
              <a:t>Consumes both space and time (person-hours).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76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0257" y="1981200"/>
            <a:ext cx="7188398" cy="4182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 of Shared &amp; Dedicated Storage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370069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796" y="2057400"/>
            <a:ext cx="7824639" cy="336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Hybrid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7078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Warehouse as a Queuing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queuing system </a:t>
            </a:r>
            <a:r>
              <a:rPr lang="en-US" dirty="0" smtClean="0"/>
              <a:t>is where customers arrive and join a queue to await service by any of several servers. After receiving service, the customers depart the system.</a:t>
            </a:r>
          </a:p>
          <a:p>
            <a:r>
              <a:rPr lang="en-US" dirty="0" smtClean="0"/>
              <a:t>Fundamental result of queuing theory is </a:t>
            </a:r>
            <a:r>
              <a:rPr lang="en-US" u="sng" dirty="0" smtClean="0"/>
              <a:t>Little’s Law</a:t>
            </a:r>
            <a:r>
              <a:rPr lang="en-US" dirty="0" smtClean="0"/>
              <a:t>.</a:t>
            </a:r>
            <a:endParaRPr lang="en-US" dirty="0"/>
          </a:p>
        </p:txBody>
      </p:sp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Theorem 2.2 (Little’s Law)</a:t>
                </a:r>
              </a:p>
              <a:p>
                <a:pPr marL="0" indent="0">
                  <a:buNone/>
                </a:pPr>
                <a:r>
                  <a:rPr lang="en-US" dirty="0" smtClean="0"/>
                  <a:t>For a queuing system in steady state that average length L of the queue equals the average arrival rate </a:t>
                </a:r>
                <a:r>
                  <a:rPr lang="el-GR" dirty="0" smtClean="0"/>
                  <a:t>λ</a:t>
                </a:r>
                <a:r>
                  <a:rPr lang="en-US" dirty="0" smtClean="0"/>
                  <a:t> times the average waiting time W.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𝑊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2568" t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6316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Little’s Law Example</a:t>
            </a:r>
            <a:endParaRPr lang="en-US" dirty="0"/>
          </a:p>
        </p:txBody>
      </p:sp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Warehouse with 10,000 pallets that turn an average of about 4 times per year. </a:t>
                </a:r>
              </a:p>
              <a:p>
                <a:pPr marL="0" indent="0">
                  <a:buNone/>
                </a:pPr>
                <a:r>
                  <a:rPr lang="en-US" dirty="0" smtClean="0"/>
                  <a:t>L = 10,000	W = ¼ year 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10,000 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itchFamily="18" charset="0"/>
                          <a:ea typeface="Cambria Math" pitchFamily="18" charset="0"/>
                        </a:rPr>
                        <m:t>pallets</m:t>
                      </m:r>
                      <m:r>
                        <a:rPr lang="en-US" sz="2000" b="0" i="1" smtClean="0">
                          <a:latin typeface="Cambria Math"/>
                        </a:rPr>
                        <m:t>= 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𝜆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year</m:t>
                          </m:r>
                        </m:e>
                      </m:d>
                    </m:oMath>
                  </m:oMathPara>
                </a14:m>
                <a:endParaRPr lang="en-US" sz="2000" b="0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n-US" sz="2000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  <a:ea typeface="Cambria Math"/>
                        </a:rPr>
                        <m:t>𝜆</m:t>
                      </m:r>
                      <m:r>
                        <a:rPr lang="en-US" sz="2000" i="1" smtClean="0">
                          <a:latin typeface="Cambria Math"/>
                          <a:ea typeface="Cambria Math"/>
                        </a:rPr>
                        <m:t>≈40,0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00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𝑝𝑎𝑙𝑙𝑒𝑡𝑠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𝑦𝑒𝑎𝑟</m:t>
                          </m:r>
                        </m:den>
                      </m:f>
                    </m:oMath>
                  </m:oMathPara>
                </a14:m>
                <a:endParaRPr lang="en-US" sz="2000" b="0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2568" t="-1042" r="-3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xmlns:mc="http://schemas.openxmlformats.org/markup-compatibility/2006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What labor rate is necessary to support this?</a:t>
                </a:r>
              </a:p>
              <a:p>
                <a:pPr marL="0" indent="0">
                  <a:buNone/>
                </a:pPr>
                <a:r>
                  <a:rPr lang="en-US" dirty="0" smtClean="0"/>
                  <a:t>Assuming one 8-hour shift per day and about 250 working days per year, there are about 2,000 working hours/year.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λ</m:t>
                    </m:r>
                    <m:r>
                      <a:rPr lang="el-GR" i="1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40,000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2,000</m:t>
                        </m:r>
                      </m:den>
                    </m:f>
                  </m:oMath>
                </a14:m>
                <a:r>
                  <a:rPr lang="el-GR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US" dirty="0" smtClean="0"/>
                  <a:t>20 </a:t>
                </a:r>
                <a:r>
                  <a:rPr lang="en-US" sz="2000" dirty="0" smtClean="0"/>
                  <a:t>pallets/hour</a:t>
                </a: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/>
                <a:stretch>
                  <a:fillRect l="-2568" t="-1042" r="-13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83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Super Club </a:t>
            </a:r>
            <a:r>
              <a:rPr lang="en-US" b="1" dirty="0" smtClean="0"/>
              <a:t>Music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Super Club distributes recorded music to retail stores. Such physical distribution of music is, of course, a dying enterprise, as it is being replaced by distribution via the web. </a:t>
            </a:r>
            <a:endParaRPr lang="en-US" sz="1600" dirty="0" smtClean="0"/>
          </a:p>
          <a:p>
            <a:r>
              <a:rPr lang="en-US" sz="1600" dirty="0" smtClean="0"/>
              <a:t>Super </a:t>
            </a:r>
            <a:r>
              <a:rPr lang="en-US" sz="1600" dirty="0"/>
              <a:t>Club stores are divided </a:t>
            </a:r>
            <a:r>
              <a:rPr lang="en-US" sz="1600" dirty="0" smtClean="0"/>
              <a:t>in to </a:t>
            </a:r>
            <a:r>
              <a:rPr lang="en-US" sz="1600" dirty="0"/>
              <a:t>routes and each route is visited by a delivery truck once a week on a regular day. </a:t>
            </a:r>
            <a:endParaRPr lang="en-US" sz="1600" dirty="0" smtClean="0"/>
          </a:p>
          <a:p>
            <a:r>
              <a:rPr lang="en-US" sz="1600" dirty="0" smtClean="0"/>
              <a:t>Each </a:t>
            </a:r>
            <a:r>
              <a:rPr lang="en-US" sz="1600" dirty="0"/>
              <a:t>day they pick for about 8 routes, which total about 100 stores. </a:t>
            </a:r>
            <a:endParaRPr lang="en-US" sz="1600" dirty="0" smtClean="0"/>
          </a:p>
          <a:p>
            <a:r>
              <a:rPr lang="en-US" sz="1600" dirty="0" smtClean="0"/>
              <a:t>On </a:t>
            </a:r>
            <a:r>
              <a:rPr lang="en-US" sz="1600" dirty="0"/>
              <a:t>average each store orders about 50 </a:t>
            </a:r>
            <a:r>
              <a:rPr lang="en-US" sz="1600" dirty="0" err="1"/>
              <a:t>sku's</a:t>
            </a:r>
            <a:r>
              <a:rPr lang="en-US" sz="1600" dirty="0"/>
              <a:t> and about 3 of each sku, for a total of about 15,000 pieces per day. </a:t>
            </a:r>
            <a:endParaRPr lang="en-US" sz="1600" dirty="0" smtClean="0"/>
          </a:p>
          <a:p>
            <a:r>
              <a:rPr lang="en-US" sz="1600" dirty="0" smtClean="0"/>
              <a:t>The </a:t>
            </a:r>
            <a:r>
              <a:rPr lang="en-US" sz="1600" dirty="0"/>
              <a:t>warehouse knows these orders a day in advance of picking and so can plan its work in advance. </a:t>
            </a:r>
          </a:p>
          <a:p>
            <a:endParaRPr lang="en-US" sz="1600" dirty="0"/>
          </a:p>
        </p:txBody>
      </p:sp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100" dirty="0" smtClean="0"/>
              <a:t>Unique challenges</a:t>
            </a:r>
          </a:p>
          <a:p>
            <a:r>
              <a:rPr lang="en-US" dirty="0" smtClean="0"/>
              <a:t>A </a:t>
            </a:r>
            <a:r>
              <a:rPr lang="en-US" dirty="0"/>
              <a:t>very, very few </a:t>
            </a:r>
            <a:r>
              <a:rPr lang="en-US" dirty="0" err="1"/>
              <a:t>sku's</a:t>
            </a:r>
            <a:r>
              <a:rPr lang="en-US" dirty="0"/>
              <a:t> will be very, very popular and most </a:t>
            </a:r>
            <a:r>
              <a:rPr lang="en-US" dirty="0" err="1"/>
              <a:t>sku's</a:t>
            </a:r>
            <a:r>
              <a:rPr lang="en-US" dirty="0"/>
              <a:t> will scarcely sell at all. In fact, it is not unusual for 20 percent of the </a:t>
            </a:r>
            <a:r>
              <a:rPr lang="en-US" dirty="0" err="1"/>
              <a:t>sku's</a:t>
            </a:r>
            <a:r>
              <a:rPr lang="en-US" dirty="0"/>
              <a:t> to sell one or fewer copies over a year. </a:t>
            </a:r>
          </a:p>
          <a:p>
            <a:r>
              <a:rPr lang="en-US" dirty="0" smtClean="0"/>
              <a:t>Popularity </a:t>
            </a:r>
            <a:r>
              <a:rPr lang="en-US" dirty="0"/>
              <a:t>is very </a:t>
            </a:r>
            <a:r>
              <a:rPr lang="en-US" dirty="0" smtClean="0"/>
              <a:t>fleeting; what </a:t>
            </a:r>
            <a:r>
              <a:rPr lang="en-US" dirty="0"/>
              <a:t>is a popular product now may be dead in two weeks</a:t>
            </a:r>
            <a:r>
              <a:rPr lang="en-US" dirty="0" smtClean="0"/>
              <a:t>.</a:t>
            </a:r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large number of returns in the music </a:t>
            </a:r>
            <a:r>
              <a:rPr lang="en-US" dirty="0" smtClean="0"/>
              <a:t>business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More information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://www.warehouse-science.com/?b6a9d0d0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079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Pallet rack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Static shelving with overstock on top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 Club Music</a:t>
            </a:r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00600" y="3036094"/>
            <a:ext cx="4038600" cy="2692400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49867" y="2471738"/>
            <a:ext cx="2545291" cy="3817937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420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Typical shelf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48 bays of flow rack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 Club Music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1625" y="3033448"/>
            <a:ext cx="4041775" cy="2694516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00600" y="3036094"/>
            <a:ext cx="4038600" cy="269240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902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Packing orders into cartons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Pick face of flow rack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49867" y="2471738"/>
            <a:ext cx="2545291" cy="3817937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800600" y="3036094"/>
            <a:ext cx="4038600" cy="2692400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 Club Music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4698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Warehouse Operations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Most of the expense in a typical warehouse is LABOR.</a:t>
            </a:r>
          </a:p>
          <a:p>
            <a:r>
              <a:rPr lang="en-US" dirty="0" smtClean="0"/>
              <a:t>Most of the labor cost is ORDER-PICKING.</a:t>
            </a:r>
          </a:p>
          <a:p>
            <a:r>
              <a:rPr lang="en-US" dirty="0" smtClean="0"/>
              <a:t>Most of the time in order-picking is in TRAVEL.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11109340"/>
              </p:ext>
            </p:extLst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220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have a warehouse?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better match supply with customer demand</a:t>
            </a:r>
          </a:p>
          <a:p>
            <a:r>
              <a:rPr lang="en-US" dirty="0" smtClean="0"/>
              <a:t>To consolidate product, reduce shipping cost</a:t>
            </a:r>
          </a:p>
          <a:p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354" y="2743197"/>
            <a:ext cx="3659680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743199"/>
            <a:ext cx="3860494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967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Warehouses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Retail Distribution Center (DC)</a:t>
            </a:r>
          </a:p>
          <a:p>
            <a:r>
              <a:rPr lang="en-US" dirty="0" smtClean="0"/>
              <a:t>Service Parts DC</a:t>
            </a:r>
          </a:p>
          <a:p>
            <a:r>
              <a:rPr lang="en-US" dirty="0" smtClean="0"/>
              <a:t>Catalog fulfillment or E-commerce DC</a:t>
            </a:r>
          </a:p>
          <a:p>
            <a:r>
              <a:rPr lang="en-US" dirty="0" smtClean="0"/>
              <a:t>3PL Warehouse</a:t>
            </a:r>
          </a:p>
          <a:p>
            <a:r>
              <a:rPr lang="en-US" dirty="0" smtClean="0"/>
              <a:t>Perishables Warehouse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833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Warehouse Systems Determined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Inventory characteristics</a:t>
            </a:r>
          </a:p>
          <a:p>
            <a:pPr lvl="1"/>
            <a:r>
              <a:rPr lang="en-US" dirty="0" smtClean="0"/>
              <a:t>Number of products, size, and turn rates</a:t>
            </a:r>
          </a:p>
          <a:p>
            <a:r>
              <a:rPr lang="en-US" dirty="0" smtClean="0"/>
              <a:t>Throughput and service requirements</a:t>
            </a:r>
          </a:p>
          <a:p>
            <a:pPr lvl="1"/>
            <a:r>
              <a:rPr lang="en-US" dirty="0" smtClean="0"/>
              <a:t>Number of lines picked and orders shipped per day</a:t>
            </a:r>
          </a:p>
          <a:p>
            <a:r>
              <a:rPr lang="en-US" dirty="0" smtClean="0"/>
              <a:t>Footprint of building &amp; cost of </a:t>
            </a:r>
            <a:r>
              <a:rPr lang="en-US" dirty="0" smtClean="0"/>
              <a:t>equipment</a:t>
            </a:r>
            <a:endParaRPr lang="en-US" dirty="0" smtClean="0"/>
          </a:p>
          <a:p>
            <a:r>
              <a:rPr lang="en-US" dirty="0" smtClean="0"/>
              <a:t>Cost of labor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138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016" y="2687836"/>
            <a:ext cx="8893969" cy="148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43919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Flow Model of Product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Insights from Fluid Dynamics: fluid flows faster in narrower segments of pipe than wider segments</a:t>
            </a:r>
          </a:p>
          <a:p>
            <a:r>
              <a:rPr lang="en-US" sz="2400" dirty="0" smtClean="0"/>
              <a:t>Implies on average, an item will move more slowly through the region with large inventory than it will through a region with little inventory.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2971800" y="3657600"/>
            <a:ext cx="3429000" cy="60960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4583668"/>
            <a:ext cx="3429000" cy="137160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4" idx="1"/>
          </p:cNvCxnSpPr>
          <p:nvPr/>
        </p:nvCxnSpPr>
        <p:spPr>
          <a:xfrm>
            <a:off x="2971800" y="3962400"/>
            <a:ext cx="17145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71800" y="5228437"/>
            <a:ext cx="8572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38599" y="6031468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2.1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50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Warehouse Guidelines from Fluid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Keep the product moving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void starts and stops which require extra handling and additional space</a:t>
            </a:r>
          </a:p>
          <a:p>
            <a:r>
              <a:rPr lang="en-US" dirty="0" smtClean="0"/>
              <a:t>Avoid layouts that impeded smooth flow</a:t>
            </a:r>
          </a:p>
          <a:p>
            <a:r>
              <a:rPr lang="en-US" dirty="0" smtClean="0"/>
              <a:t>Identify and resolve bottlenecks to flow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507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92361"/>
            <a:ext cx="5420320" cy="545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product is generally handled in smaller units as it moves down the supply chain.</a:t>
            </a:r>
          </a:p>
          <a:p>
            <a:r>
              <a:rPr lang="en-US" dirty="0" smtClean="0"/>
              <a:t>A </a:t>
            </a:r>
            <a:r>
              <a:rPr lang="en-US" u="sng" dirty="0" smtClean="0"/>
              <a:t>stock keeping unit</a:t>
            </a:r>
            <a:r>
              <a:rPr lang="en-US" dirty="0" smtClean="0"/>
              <a:t>, or </a:t>
            </a:r>
            <a:r>
              <a:rPr lang="en-US" i="1" dirty="0" smtClean="0"/>
              <a:t>sku</a:t>
            </a:r>
            <a:r>
              <a:rPr lang="en-US" dirty="0" smtClean="0"/>
              <a:t>, is the smallest physical unit of product that is tracked by the organization.</a:t>
            </a:r>
          </a:p>
          <a:p>
            <a:r>
              <a:rPr lang="en-US" dirty="0" smtClean="0"/>
              <a:t>Upstream in the SC, flow is in larger units, like pallets.</a:t>
            </a:r>
          </a:p>
          <a:p>
            <a:r>
              <a:rPr lang="en-US" dirty="0" smtClean="0"/>
              <a:t>Product is successively broken down into smaller units as it moves downstream.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5943600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2.2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716114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156</TotalTime>
  <Words>1157</Words>
  <Application>Microsoft Macintosh PowerPoint</Application>
  <PresentationFormat>On-screen Show (4:3)</PresentationFormat>
  <Paragraphs>135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Civic</vt:lpstr>
      <vt:lpstr>Warehouse and Distribution Science</vt:lpstr>
      <vt:lpstr>Definition of a Warehouse</vt:lpstr>
      <vt:lpstr>Why have a warehouse?</vt:lpstr>
      <vt:lpstr>Types of Warehouses</vt:lpstr>
      <vt:lpstr>Warehouse Systems Determined by</vt:lpstr>
      <vt:lpstr>Material Flow</vt:lpstr>
      <vt:lpstr>Fluid Flow Model of Product Flow</vt:lpstr>
      <vt:lpstr>General Warehouse Guidelines from Fluid Model</vt:lpstr>
      <vt:lpstr>Slide 9</vt:lpstr>
      <vt:lpstr>Slide 10</vt:lpstr>
      <vt:lpstr>Popularity vs Volume (flow)</vt:lpstr>
      <vt:lpstr>The most popular 20% of SKUs</vt:lpstr>
      <vt:lpstr>The remaining 80% of the SKUs</vt:lpstr>
      <vt:lpstr>“Two Warehouses” in One</vt:lpstr>
      <vt:lpstr>Dedicated Storage</vt:lpstr>
      <vt:lpstr>Inventory Level</vt:lpstr>
      <vt:lpstr>Shared Storage</vt:lpstr>
      <vt:lpstr>Theorem 2.1</vt:lpstr>
      <vt:lpstr>Storage In Practice</vt:lpstr>
      <vt:lpstr>Illustration of Shared &amp; Dedicated Storage </vt:lpstr>
      <vt:lpstr>Example of a Hybrid System</vt:lpstr>
      <vt:lpstr>Warehouse as a Queuing System</vt:lpstr>
      <vt:lpstr>Little’s Law Example</vt:lpstr>
      <vt:lpstr>Super Club Music</vt:lpstr>
      <vt:lpstr>Super Club Music</vt:lpstr>
      <vt:lpstr>Super Club Music</vt:lpstr>
      <vt:lpstr>Super Club Music</vt:lpstr>
      <vt:lpstr>Warehouse Operations</vt:lpstr>
    </vt:vector>
  </TitlesOfParts>
  <Company>Southern Polytechnic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Warehouse and Distribution Science</dc:title>
  <dc:creator>Renee Butler</dc:creator>
  <cp:lastModifiedBy>John Bartholdi</cp:lastModifiedBy>
  <cp:revision>19</cp:revision>
  <cp:lastPrinted>2011-03-23T18:07:36Z</cp:lastPrinted>
  <dcterms:created xsi:type="dcterms:W3CDTF">2011-09-06T18:44:20Z</dcterms:created>
  <dcterms:modified xsi:type="dcterms:W3CDTF">2011-09-06T18:45:30Z</dcterms:modified>
</cp:coreProperties>
</file>