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1" r:id="rId3"/>
    <p:sldId id="318" r:id="rId4"/>
    <p:sldId id="323" r:id="rId5"/>
    <p:sldId id="319" r:id="rId6"/>
    <p:sldId id="320" r:id="rId7"/>
    <p:sldId id="321" r:id="rId8"/>
    <p:sldId id="322" r:id="rId9"/>
    <p:sldId id="305" r:id="rId10"/>
    <p:sldId id="306" r:id="rId11"/>
    <p:sldId id="307" r:id="rId12"/>
    <p:sldId id="324" r:id="rId13"/>
    <p:sldId id="308" r:id="rId14"/>
    <p:sldId id="313" r:id="rId15"/>
    <p:sldId id="314" r:id="rId16"/>
    <p:sldId id="315" r:id="rId17"/>
    <p:sldId id="309" r:id="rId18"/>
    <p:sldId id="310" r:id="rId19"/>
    <p:sldId id="311" r:id="rId20"/>
    <p:sldId id="316" r:id="rId21"/>
    <p:sldId id="31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EFC13-53E2-404A-B0BB-9FF3A79D1A05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7C9FF-C5F0-4574-A71D-ED760B407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Warehouse Performance </a:t>
            </a:r>
            <a:r>
              <a:rPr lang="en-US" dirty="0" smtClean="0"/>
              <a:t>Measures</a:t>
            </a:r>
          </a:p>
          <a:p>
            <a:r>
              <a:rPr lang="en-US" dirty="0" smtClean="0"/>
              <a:t>Chapters 14 - 15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578" y="1705570"/>
            <a:ext cx="6750844" cy="3455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65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" y="1312664"/>
            <a:ext cx="8929688" cy="423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41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Profiling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Getting the data</a:t>
            </a:r>
          </a:p>
          <a:p>
            <a:r>
              <a:rPr lang="en-US" dirty="0" smtClean="0"/>
              <a:t>Data mining</a:t>
            </a:r>
          </a:p>
          <a:p>
            <a:r>
              <a:rPr lang="en-US" dirty="0" smtClean="0"/>
              <a:t>Discrepancies in the data</a:t>
            </a:r>
          </a:p>
          <a:p>
            <a:r>
              <a:rPr lang="en-US" dirty="0" smtClean="0"/>
              <a:t>Validating</a:t>
            </a:r>
          </a:p>
          <a:p>
            <a:r>
              <a:rPr lang="en-US" dirty="0" smtClean="0"/>
              <a:t>Interpreting patterns</a:t>
            </a:r>
          </a:p>
          <a:p>
            <a:r>
              <a:rPr lang="en-US" dirty="0" smtClean="0"/>
              <a:t>Beware of small numbers</a:t>
            </a:r>
          </a:p>
          <a:p>
            <a:r>
              <a:rPr lang="en-US" dirty="0" smtClean="0"/>
              <a:t>Beware of sample biases</a:t>
            </a:r>
          </a:p>
          <a:p>
            <a:r>
              <a:rPr lang="en-US" dirty="0" smtClean="0"/>
              <a:t>E. </a:t>
            </a:r>
            <a:r>
              <a:rPr lang="en-US" dirty="0" err="1" smtClean="0"/>
              <a:t>Tufte’s</a:t>
            </a:r>
            <a:r>
              <a:rPr lang="en-US" dirty="0" smtClean="0"/>
              <a:t> “The Visual Display of Quantitative Information”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05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  <p:sp>
        <p:nvSpPr>
          <p:cNvPr id="931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/>
              <a:t>Benchmarking</a:t>
            </a:r>
          </a:p>
        </p:txBody>
      </p:sp>
    </p:spTree>
    <p:extLst>
      <p:ext uri="{BB962C8B-B14F-4D97-AF65-F5344CB8AC3E}">
        <p14:creationId xmlns:p14="http://schemas.microsoft.com/office/powerpoint/2010/main" val="208206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to measure?</a:t>
            </a:r>
          </a:p>
          <a:p>
            <a:r>
              <a:rPr lang="en-US" dirty="0" smtClean="0"/>
              <a:t>With whom to compare?</a:t>
            </a:r>
          </a:p>
          <a:p>
            <a:r>
              <a:rPr lang="en-US" dirty="0" smtClean="0"/>
              <a:t>How to improve?</a:t>
            </a:r>
          </a:p>
          <a:p>
            <a:r>
              <a:rPr lang="en-US" dirty="0" smtClean="0"/>
              <a:t>Compare a warehouse with similar warehouses.</a:t>
            </a:r>
          </a:p>
          <a:p>
            <a:r>
              <a:rPr lang="en-US" dirty="0" smtClean="0"/>
              <a:t>Examine its facilities and processes to adopt if better performing.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31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nits of output achieved/Units of input required</a:t>
            </a:r>
          </a:p>
          <a:p>
            <a:r>
              <a:rPr lang="en-US" dirty="0" smtClean="0"/>
              <a:t>Operating cost (cost as % of sales)</a:t>
            </a:r>
          </a:p>
          <a:p>
            <a:r>
              <a:rPr lang="en-US" dirty="0" smtClean="0"/>
              <a:t>Operating productivity (</a:t>
            </a:r>
            <a:r>
              <a:rPr lang="en-US" dirty="0" err="1" smtClean="0"/>
              <a:t>picklines</a:t>
            </a:r>
            <a:r>
              <a:rPr lang="en-US" dirty="0" smtClean="0"/>
              <a:t>, orders, etc. per person hour)</a:t>
            </a:r>
          </a:p>
          <a:p>
            <a:r>
              <a:rPr lang="en-US" dirty="0" smtClean="0"/>
              <a:t>Response time (order-cycle time)</a:t>
            </a:r>
          </a:p>
          <a:p>
            <a:r>
              <a:rPr lang="en-US" dirty="0" smtClean="0"/>
              <a:t>Order accuracy (% of shipments with returns)</a:t>
            </a:r>
          </a:p>
          <a:p>
            <a:endParaRPr lang="en-US" dirty="0"/>
          </a:p>
          <a:p>
            <a:r>
              <a:rPr lang="en-US" dirty="0" smtClean="0"/>
              <a:t>Advantages/disadvantages of these measures?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Comparing warehouse with other warehouses</a:t>
            </a:r>
          </a:p>
          <a:p>
            <a:r>
              <a:rPr lang="en-US" dirty="0" smtClean="0"/>
              <a:t>Internally or externally</a:t>
            </a:r>
          </a:p>
          <a:p>
            <a:r>
              <a:rPr lang="en-US" dirty="0" smtClean="0"/>
              <a:t>Ratio-based benchmarking</a:t>
            </a:r>
          </a:p>
          <a:p>
            <a:r>
              <a:rPr lang="en-US" dirty="0" smtClean="0"/>
              <a:t>Aggregate benchmarking</a:t>
            </a:r>
          </a:p>
          <a:p>
            <a:r>
              <a:rPr lang="en-US" dirty="0" smtClean="0"/>
              <a:t>Data </a:t>
            </a:r>
            <a:r>
              <a:rPr lang="en-US" smtClean="0"/>
              <a:t>Envelop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2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33" y="446484"/>
            <a:ext cx="7018734" cy="595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17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633" y="446484"/>
            <a:ext cx="7018734" cy="595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676400" y="2362200"/>
            <a:ext cx="327660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53000" y="5191267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Efficient Frontier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6179" y="4419600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Convex combination</a:t>
            </a:r>
            <a:endParaRPr lang="en-US" dirty="0"/>
          </a:p>
        </p:txBody>
      </p:sp>
      <p:cxnSp>
        <p:nvCxnSpPr>
          <p:cNvPr id="9" name="Straight Arrow Connector 8"/>
          <p:cNvCxnSpPr>
            <a:endCxn id="15" idx="3"/>
          </p:cNvCxnSpPr>
          <p:nvPr/>
        </p:nvCxnSpPr>
        <p:spPr>
          <a:xfrm flipV="1">
            <a:off x="2362200" y="4304949"/>
            <a:ext cx="1012918" cy="11465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191000" y="5105400"/>
            <a:ext cx="838200" cy="324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352800" y="4174867"/>
            <a:ext cx="152400" cy="152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0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-1295400"/>
            <a:ext cx="7143750" cy="760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55332" y="3733800"/>
            <a:ext cx="182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Regression Line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rates at similar warehouses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Fit a regression line for size versus average picks per person-hour.</a:t>
            </a:r>
          </a:p>
          <a:p>
            <a:r>
              <a:rPr lang="en-US" dirty="0" smtClean="0"/>
              <a:t>Generally, larger warehouses are less efficient</a:t>
            </a:r>
          </a:p>
          <a:p>
            <a:r>
              <a:rPr lang="en-US" dirty="0" smtClean="0"/>
              <a:t>Larger warehouses have more travel time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Figure 15.5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7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Profiling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0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of GT Study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was no difference between union and non-union warehouses.</a:t>
            </a:r>
          </a:p>
          <a:p>
            <a:r>
              <a:rPr lang="en-US" dirty="0" smtClean="0"/>
              <a:t>Warehouses with low capital investment tended to outperform those with high capital investment.  Inflexible automation.</a:t>
            </a:r>
          </a:p>
          <a:p>
            <a:r>
              <a:rPr lang="en-US" dirty="0" smtClean="0"/>
              <a:t>Smaller warehouses tended to outperform larger warehouses.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smaller warehouses more efficient?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Pure size hurts efficiency</a:t>
            </a:r>
          </a:p>
          <a:p>
            <a:r>
              <a:rPr lang="en-US" dirty="0" smtClean="0"/>
              <a:t>Size requires process changes</a:t>
            </a:r>
          </a:p>
          <a:p>
            <a:r>
              <a:rPr lang="en-US" dirty="0" smtClean="0"/>
              <a:t>E.g. </a:t>
            </a:r>
            <a:r>
              <a:rPr lang="en-US" dirty="0" err="1" smtClean="0"/>
              <a:t>Walmart</a:t>
            </a:r>
            <a:endParaRPr lang="en-US" dirty="0" smtClean="0"/>
          </a:p>
          <a:p>
            <a:pPr lvl="1"/>
            <a:r>
              <a:rPr lang="en-US" dirty="0" smtClean="0"/>
              <a:t>Changed the smallest quantity handled, from </a:t>
            </a:r>
            <a:r>
              <a:rPr lang="en-US" dirty="0" err="1" smtClean="0"/>
              <a:t>eaches</a:t>
            </a:r>
            <a:r>
              <a:rPr lang="en-US" dirty="0" smtClean="0"/>
              <a:t> to cartons, etc.</a:t>
            </a:r>
          </a:p>
          <a:p>
            <a:pPr lvl="1"/>
            <a:r>
              <a:rPr lang="en-US" dirty="0" smtClean="0"/>
              <a:t>Utilize cross-docking to eliminate double handling.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6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80-20 Rule</a:t>
            </a:r>
          </a:p>
          <a:p>
            <a:r>
              <a:rPr lang="en-US" dirty="0" smtClean="0"/>
              <a:t>Ranking by $-volume is financial</a:t>
            </a:r>
          </a:p>
          <a:p>
            <a:r>
              <a:rPr lang="en-US" dirty="0" smtClean="0"/>
              <a:t>Ranking by labor or space needs is operational</a:t>
            </a:r>
          </a:p>
          <a:p>
            <a:r>
              <a:rPr lang="en-US" dirty="0" smtClean="0"/>
              <a:t>Often find surprises in examining warehouse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8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828800"/>
            <a:ext cx="6518672" cy="409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 Profiling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7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Data Needs</a:t>
            </a:r>
          </a:p>
          <a:p>
            <a:pPr lvl="1"/>
            <a:r>
              <a:rPr lang="en-US" dirty="0" smtClean="0"/>
              <a:t>Sku data</a:t>
            </a:r>
          </a:p>
          <a:p>
            <a:pPr lvl="1"/>
            <a:r>
              <a:rPr lang="en-US" dirty="0" smtClean="0"/>
              <a:t>Order data</a:t>
            </a:r>
          </a:p>
          <a:p>
            <a:pPr lvl="1"/>
            <a:r>
              <a:rPr lang="en-US" dirty="0" smtClean="0"/>
              <a:t>Warehouse location data</a:t>
            </a:r>
          </a:p>
        </p:txBody>
      </p:sp>
    </p:spTree>
    <p:extLst>
      <p:ext uri="{BB962C8B-B14F-4D97-AF65-F5344CB8AC3E}">
        <p14:creationId xmlns:p14="http://schemas.microsoft.com/office/powerpoint/2010/main" val="23960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Sku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May </a:t>
            </a:r>
            <a:r>
              <a:rPr lang="en-US" dirty="0"/>
              <a:t>reside in different databases</a:t>
            </a:r>
          </a:p>
          <a:p>
            <a:r>
              <a:rPr lang="en-US" dirty="0" smtClean="0"/>
              <a:t>When </a:t>
            </a:r>
            <a:r>
              <a:rPr lang="en-US" dirty="0"/>
              <a:t>in doubt get it all</a:t>
            </a:r>
          </a:p>
          <a:p>
            <a:r>
              <a:rPr lang="en-US" dirty="0"/>
              <a:t>ID, description, product family, address of storage locations, dimensions, packing, date introduced, maximum inventory level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34833" y="3244334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Sku data</a:t>
            </a:r>
          </a:p>
        </p:txBody>
      </p:sp>
    </p:spTree>
    <p:extLst>
      <p:ext uri="{BB962C8B-B14F-4D97-AF65-F5344CB8AC3E}">
        <p14:creationId xmlns:p14="http://schemas.microsoft.com/office/powerpoint/2010/main" val="243227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Order ID, </a:t>
            </a:r>
            <a:r>
              <a:rPr lang="en-US" dirty="0" err="1" smtClean="0"/>
              <a:t>Skus</a:t>
            </a:r>
            <a:r>
              <a:rPr lang="en-US" dirty="0" smtClean="0"/>
              <a:t>, customer, special handling, date/time order picked up, quantity shipped</a:t>
            </a:r>
          </a:p>
          <a:p>
            <a:r>
              <a:rPr lang="en-US" dirty="0" smtClean="0"/>
              <a:t>Order data is financial information and usually accurate, but</a:t>
            </a:r>
          </a:p>
          <a:p>
            <a:r>
              <a:rPr lang="en-US" dirty="0" smtClean="0"/>
              <a:t>Not necessarily operations focused, e.g. date ordered, not date picked</a:t>
            </a:r>
          </a:p>
          <a:p>
            <a:r>
              <a:rPr lang="en-US" dirty="0" smtClean="0"/>
              <a:t>Validate with “lines shipped each day”</a:t>
            </a:r>
          </a:p>
          <a:p>
            <a:r>
              <a:rPr lang="en-US" dirty="0" smtClean="0"/>
              <a:t>Very large quantity of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Warehouse Layout &amp;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Least standardized</a:t>
            </a:r>
          </a:p>
          <a:p>
            <a:r>
              <a:rPr lang="en-US" dirty="0" smtClean="0"/>
              <a:t>Blueprints, sketches, CAD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4" y="1187648"/>
            <a:ext cx="8795742" cy="449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73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1202</TotalTime>
  <Words>406</Words>
  <Application>Microsoft Office PowerPoint</Application>
  <PresentationFormat>On-screen Show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Warehouse and Distribution Science</vt:lpstr>
      <vt:lpstr>Activity Profiling</vt:lpstr>
      <vt:lpstr>ABC Analysis</vt:lpstr>
      <vt:lpstr>ABC Profiling</vt:lpstr>
      <vt:lpstr>Statistical Analysis</vt:lpstr>
      <vt:lpstr>Sku data</vt:lpstr>
      <vt:lpstr>Order Data</vt:lpstr>
      <vt:lpstr>Warehouse Layout &amp; Location</vt:lpstr>
      <vt:lpstr>PowerPoint Presentation</vt:lpstr>
      <vt:lpstr>PowerPoint Presentation</vt:lpstr>
      <vt:lpstr>PowerPoint Presentation</vt:lpstr>
      <vt:lpstr>Issues with Profiling</vt:lpstr>
      <vt:lpstr>Benchmarking</vt:lpstr>
      <vt:lpstr>Benchmarking</vt:lpstr>
      <vt:lpstr>Performance Measures</vt:lpstr>
      <vt:lpstr>Benchmarking</vt:lpstr>
      <vt:lpstr>PowerPoint Presentation</vt:lpstr>
      <vt:lpstr>PowerPoint Presentation</vt:lpstr>
      <vt:lpstr>Pick rates at similar warehouses</vt:lpstr>
      <vt:lpstr>Conclusions of GT Study</vt:lpstr>
      <vt:lpstr>Are smaller warehouses more efficient?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Renee Butler</cp:lastModifiedBy>
  <cp:revision>74</cp:revision>
  <cp:lastPrinted>2011-03-23T18:07:36Z</cp:lastPrinted>
  <dcterms:created xsi:type="dcterms:W3CDTF">2011-03-23T15:46:13Z</dcterms:created>
  <dcterms:modified xsi:type="dcterms:W3CDTF">2011-09-06T18:28:41Z</dcterms:modified>
</cp:coreProperties>
</file>